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3" r:id="rId3"/>
    <p:sldId id="284" r:id="rId4"/>
    <p:sldId id="280" r:id="rId5"/>
    <p:sldId id="282" r:id="rId6"/>
    <p:sldId id="281" r:id="rId7"/>
    <p:sldId id="292" r:id="rId8"/>
    <p:sldId id="285" r:id="rId9"/>
    <p:sldId id="286" r:id="rId10"/>
    <p:sldId id="288" r:id="rId11"/>
    <p:sldId id="289" r:id="rId12"/>
    <p:sldId id="287" r:id="rId13"/>
    <p:sldId id="290" r:id="rId14"/>
    <p:sldId id="291" r:id="rId15"/>
    <p:sldId id="293" r:id="rId16"/>
    <p:sldId id="294" r:id="rId17"/>
    <p:sldId id="295" r:id="rId18"/>
    <p:sldId id="296" r:id="rId19"/>
    <p:sldId id="297" r:id="rId20"/>
    <p:sldId id="298" r:id="rId21"/>
    <p:sldId id="300" r:id="rId22"/>
    <p:sldId id="301" r:id="rId23"/>
    <p:sldId id="274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6C8"/>
    <a:srgbClr val="F0DCE3"/>
    <a:srgbClr val="D7E8DF"/>
    <a:srgbClr val="FDDDCE"/>
    <a:srgbClr val="DFE7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483" autoAdjust="0"/>
  </p:normalViewPr>
  <p:slideViewPr>
    <p:cSldViewPr snapToGrid="0" showGuides="1">
      <p:cViewPr varScale="1">
        <p:scale>
          <a:sx n="66" d="100"/>
          <a:sy n="66" d="100"/>
        </p:scale>
        <p:origin x="64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53F677-E35D-4ED0-8470-458C916A0BD9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DC526-DDA0-430D-9AE4-BDA247A08F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78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（人工智能生成内容）的发展历程可以概括为三个阶段，每个阶段都有其重要的里程碑和技术进步。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早期萌芽阶段（</a:t>
            </a:r>
            <a:r>
              <a:rPr lang="en-US" altLang="zh-CN" dirty="0"/>
              <a:t>1950s-1990s</a:t>
            </a:r>
            <a:r>
              <a:rPr lang="zh-CN" altLang="en-US" dirty="0"/>
              <a:t>）：受限于当时的科技水平，</a:t>
            </a:r>
            <a:r>
              <a:rPr lang="en-US" altLang="zh-CN" dirty="0"/>
              <a:t>AIGC</a:t>
            </a:r>
            <a:r>
              <a:rPr lang="zh-CN" altLang="en-US" dirty="0"/>
              <a:t>主要处于小范围实验阶段。</a:t>
            </a:r>
            <a:r>
              <a:rPr lang="en-US" altLang="zh-CN" dirty="0"/>
              <a:t>1957</a:t>
            </a:r>
            <a:r>
              <a:rPr lang="zh-CN" altLang="en-US" dirty="0"/>
              <a:t>年，历史上第一支由计算机创作的弦乐四重奏</a:t>
            </a:r>
            <a:r>
              <a:rPr lang="en-US" altLang="zh-CN" dirty="0"/>
              <a:t>《</a:t>
            </a:r>
            <a:r>
              <a:rPr lang="zh-CN" altLang="en-US" dirty="0"/>
              <a:t>伊利亚克组曲</a:t>
            </a:r>
            <a:r>
              <a:rPr lang="en-US" altLang="zh-CN" dirty="0"/>
              <a:t>》</a:t>
            </a:r>
            <a:r>
              <a:rPr lang="zh-CN" altLang="en-US" dirty="0"/>
              <a:t>完成，这标志着</a:t>
            </a:r>
            <a:r>
              <a:rPr lang="en-US" altLang="zh-CN" dirty="0"/>
              <a:t>AIGC</a:t>
            </a:r>
            <a:r>
              <a:rPr lang="zh-CN" altLang="en-US" dirty="0"/>
              <a:t>的早期开始 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沉淀积累阶段（</a:t>
            </a:r>
            <a:r>
              <a:rPr lang="en-US" altLang="zh-CN" dirty="0"/>
              <a:t>1990s-2010s</a:t>
            </a:r>
            <a:r>
              <a:rPr lang="zh-CN" altLang="en-US" dirty="0"/>
              <a:t>）：</a:t>
            </a:r>
            <a:r>
              <a:rPr lang="en-US" altLang="zh-CN" dirty="0"/>
              <a:t>AIGC</a:t>
            </a:r>
            <a:r>
              <a:rPr lang="zh-CN" altLang="en-US" dirty="0"/>
              <a:t>开始从实验性向实用性转变。</a:t>
            </a:r>
            <a:r>
              <a:rPr lang="en-US" altLang="zh-CN" dirty="0"/>
              <a:t>2006</a:t>
            </a:r>
            <a:r>
              <a:rPr lang="zh-CN" altLang="en-US" dirty="0"/>
              <a:t>年，深度学习算法、图形处理器等算力设备取得重大突破，为</a:t>
            </a:r>
            <a:r>
              <a:rPr lang="en-US" altLang="zh-CN" dirty="0"/>
              <a:t>AI</a:t>
            </a:r>
            <a:r>
              <a:rPr lang="zh-CN" altLang="en-US" dirty="0"/>
              <a:t>的发展提供了基础。</a:t>
            </a:r>
            <a:r>
              <a:rPr lang="en-US" altLang="zh-CN" dirty="0"/>
              <a:t>2007</a:t>
            </a:r>
            <a:r>
              <a:rPr lang="zh-CN" altLang="en-US" dirty="0"/>
              <a:t>年，世界第一部完全由人工智能创作的小说</a:t>
            </a:r>
            <a:r>
              <a:rPr lang="en-US" altLang="zh-CN" dirty="0"/>
              <a:t>《1 The Road》</a:t>
            </a:r>
            <a:r>
              <a:rPr lang="zh-CN" altLang="en-US" dirty="0"/>
              <a:t>问世，而</a:t>
            </a:r>
            <a:r>
              <a:rPr lang="en-US" altLang="zh-CN" dirty="0"/>
              <a:t>2012</a:t>
            </a:r>
            <a:r>
              <a:rPr lang="zh-CN" altLang="en-US" dirty="0"/>
              <a:t>年微软公开展示了全自动同声传译系统，这些都是该阶段的重要进展 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快速发展阶段（</a:t>
            </a:r>
            <a:r>
              <a:rPr lang="en-US" altLang="zh-CN" dirty="0"/>
              <a:t>2010s</a:t>
            </a:r>
            <a:r>
              <a:rPr lang="zh-CN" altLang="en-US" dirty="0"/>
              <a:t>至今）：深度学习模型不断迭代，</a:t>
            </a:r>
            <a:r>
              <a:rPr lang="en-US" altLang="zh-CN" dirty="0"/>
              <a:t>AIGC</a:t>
            </a:r>
            <a:r>
              <a:rPr lang="zh-CN" altLang="en-US" dirty="0"/>
              <a:t>实现了突破性发展。</a:t>
            </a:r>
            <a:r>
              <a:rPr lang="en-US" altLang="zh-CN" dirty="0"/>
              <a:t>2014</a:t>
            </a:r>
            <a:r>
              <a:rPr lang="zh-CN" altLang="en-US" dirty="0"/>
              <a:t>年，对抗生产网络</a:t>
            </a:r>
            <a:r>
              <a:rPr lang="en-US" altLang="zh-CN" dirty="0"/>
              <a:t>GAN</a:t>
            </a:r>
            <a:r>
              <a:rPr lang="zh-CN" altLang="en-US" dirty="0"/>
              <a:t>出现，为</a:t>
            </a:r>
            <a:r>
              <a:rPr lang="en-US" altLang="zh-CN" dirty="0"/>
              <a:t>AIGC</a:t>
            </a:r>
            <a:r>
              <a:rPr lang="zh-CN" altLang="en-US" dirty="0"/>
              <a:t>带来了新的发展方向。</a:t>
            </a:r>
            <a:r>
              <a:rPr lang="en-US" altLang="zh-CN" dirty="0"/>
              <a:t>2021</a:t>
            </a:r>
            <a:r>
              <a:rPr lang="zh-CN" altLang="en-US" dirty="0"/>
              <a:t>年，</a:t>
            </a:r>
            <a:r>
              <a:rPr lang="en-US" altLang="zh-CN" dirty="0"/>
              <a:t>CLIP</a:t>
            </a:r>
            <a:r>
              <a:rPr lang="zh-CN" altLang="en-US" dirty="0"/>
              <a:t>模型和</a:t>
            </a:r>
            <a:r>
              <a:rPr lang="en-US" altLang="zh-CN" dirty="0"/>
              <a:t>OpenAI</a:t>
            </a:r>
            <a:r>
              <a:rPr lang="zh-CN" altLang="en-US" dirty="0"/>
              <a:t>的</a:t>
            </a:r>
            <a:r>
              <a:rPr lang="en-US" altLang="zh-CN" dirty="0"/>
              <a:t>DALL-E</a:t>
            </a:r>
            <a:r>
              <a:rPr lang="zh-CN" altLang="en-US" dirty="0"/>
              <a:t>在文本与图像交互生成内容方面取得了显著成就。</a:t>
            </a:r>
            <a:r>
              <a:rPr lang="en-US" altLang="zh-CN" dirty="0"/>
              <a:t>2022</a:t>
            </a:r>
            <a:r>
              <a:rPr lang="zh-CN" altLang="en-US" dirty="0"/>
              <a:t>年，深度学习模型</a:t>
            </a:r>
            <a:r>
              <a:rPr lang="en-US" altLang="zh-CN" dirty="0"/>
              <a:t>Diffusion</a:t>
            </a:r>
            <a:r>
              <a:rPr lang="zh-CN" altLang="en-US" dirty="0"/>
              <a:t>扩散化模型的出现，进一步推动了</a:t>
            </a:r>
            <a:r>
              <a:rPr lang="en-US" altLang="zh-CN" dirty="0"/>
              <a:t>AIGC</a:t>
            </a:r>
            <a:r>
              <a:rPr lang="zh-CN" altLang="en-US" dirty="0"/>
              <a:t>的发展 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DC526-DDA0-430D-9AE4-BDA247A08F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386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5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028701"/>
            <a:ext cx="4826000" cy="2252906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44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83770" y="3537934"/>
            <a:ext cx="3367315" cy="5894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rtlCol="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dirty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48233" y="5877772"/>
            <a:ext cx="4837782" cy="25632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48233" y="5621444"/>
            <a:ext cx="4837782" cy="25632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0" y="0"/>
            <a:ext cx="12192000" cy="6880679"/>
            <a:chOff x="0" y="0"/>
            <a:chExt cx="12192000" cy="688067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grpSp>
          <p:nvGrpSpPr>
            <p:cNvPr id="47" name="组合 46"/>
            <p:cNvGrpSpPr/>
            <p:nvPr/>
          </p:nvGrpSpPr>
          <p:grpSpPr>
            <a:xfrm>
              <a:off x="0" y="0"/>
              <a:ext cx="4935537" cy="6880679"/>
              <a:chOff x="0" y="0"/>
              <a:chExt cx="4935537" cy="6880679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0" y="0"/>
                <a:ext cx="986971" cy="986971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86971" y="979487"/>
                <a:ext cx="435429" cy="435429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4151313" y="6096455"/>
                <a:ext cx="784224" cy="7842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" y="5560672"/>
                <a:ext cx="537256" cy="53725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15597" y="5305085"/>
                <a:ext cx="268628" cy="26862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1"/>
            <a:ext cx="12191999" cy="6857999"/>
            <a:chOff x="0" y="1"/>
            <a:chExt cx="12191999" cy="6857999"/>
          </a:xfrm>
        </p:grpSpPr>
        <p:grpSp>
          <p:nvGrpSpPr>
            <p:cNvPr id="15" name="组合 14"/>
            <p:cNvGrpSpPr/>
            <p:nvPr/>
          </p:nvGrpSpPr>
          <p:grpSpPr>
            <a:xfrm>
              <a:off x="9967733" y="1"/>
              <a:ext cx="2224266" cy="2207517"/>
              <a:chOff x="7333722" y="1"/>
              <a:chExt cx="4858278" cy="4821694"/>
            </a:xfrm>
          </p:grpSpPr>
        </p:grpSp>
        <p:grpSp>
          <p:nvGrpSpPr>
            <p:cNvPr id="17" name="组合 16"/>
            <p:cNvGrpSpPr/>
            <p:nvPr/>
          </p:nvGrpSpPr>
          <p:grpSpPr>
            <a:xfrm rot="10800000">
              <a:off x="0" y="4650483"/>
              <a:ext cx="2224266" cy="2207517"/>
              <a:chOff x="7333722" y="1"/>
              <a:chExt cx="4858277" cy="4821693"/>
            </a:xfrm>
          </p:grpSpPr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00100" y="1605286"/>
            <a:ext cx="1922161" cy="864515"/>
          </a:xfrm>
          <a:prstGeom prst="rect">
            <a:avLst/>
          </a:prstGeom>
          <a:noFill/>
        </p:spPr>
        <p:txBody>
          <a:bodyPr anchor="t" anchorCtr="0">
            <a:normAutofit/>
          </a:bodyPr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970377" y="1605286"/>
            <a:ext cx="8231021" cy="4071936"/>
          </a:xfrm>
        </p:spPr>
        <p:txBody>
          <a:bodyPr numCol="1"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E8E8E"/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5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flipH="1">
            <a:off x="0" y="0"/>
            <a:ext cx="12192000" cy="6880679"/>
            <a:chOff x="0" y="0"/>
            <a:chExt cx="12192000" cy="6880679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0" y="0"/>
              <a:ext cx="4935537" cy="6880679"/>
              <a:chOff x="0" y="0"/>
              <a:chExt cx="4935537" cy="6880679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0" y="0"/>
                <a:ext cx="986971" cy="986971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86971" y="979487"/>
                <a:ext cx="435429" cy="435429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4151313" y="6096455"/>
                <a:ext cx="784224" cy="7842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1" y="5560672"/>
                <a:ext cx="537256" cy="53725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15597" y="5305085"/>
                <a:ext cx="268628" cy="26862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86549" y="1728152"/>
            <a:ext cx="4842891" cy="1556102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lnSpc>
                <a:spcPct val="100000"/>
              </a:lnSpc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" hasCustomPrompt="1"/>
          </p:nvPr>
        </p:nvSpPr>
        <p:spPr>
          <a:xfrm>
            <a:off x="6686549" y="3296107"/>
            <a:ext cx="4842891" cy="22069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lnSpc>
                <a:spcPct val="120000"/>
              </a:lnSpc>
              <a:buFont typeface="+mj-lt"/>
              <a:buNone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2024/9/3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5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0"/>
            <a:ext cx="12192000" cy="6880679"/>
            <a:chOff x="0" y="0"/>
            <a:chExt cx="12192000" cy="6880679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0"/>
              <a:ext cx="6858000" cy="6858000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0" y="0"/>
              <a:ext cx="4935537" cy="6880679"/>
              <a:chOff x="0" y="0"/>
              <a:chExt cx="4935537" cy="688067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0" y="0"/>
                <a:ext cx="986971" cy="986971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86971" y="979487"/>
                <a:ext cx="435429" cy="435429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4151313" y="6096455"/>
                <a:ext cx="784224" cy="784224"/>
              </a:xfrm>
              <a:prstGeom prst="rect">
                <a:avLst/>
              </a:prstGeom>
              <a:solidFill>
                <a:schemeClr val="accent3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" y="5560672"/>
                <a:ext cx="537256" cy="53725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515597" y="5305085"/>
                <a:ext cx="268628" cy="268628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60400" y="1453303"/>
            <a:ext cx="4986338" cy="2432897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>
                <a:ln w="19050">
                  <a:noFill/>
                </a:ln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750937"/>
            <a:ext cx="4986338" cy="345518"/>
          </a:xfrm>
          <a:prstGeom prst="rect">
            <a:avLst/>
          </a:prstGeom>
        </p:spPr>
        <p:txBody>
          <a:bodyPr wrap="square" lIns="900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373137"/>
            <a:ext cx="4986338" cy="345518"/>
          </a:xfrm>
          <a:prstGeom prst="rect">
            <a:avLst/>
          </a:prstGeom>
        </p:spPr>
        <p:txBody>
          <a:bodyPr wrap="non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1" y="1"/>
            <a:ext cx="12191999" cy="6880677"/>
            <a:chOff x="1" y="1"/>
            <a:chExt cx="12191999" cy="6880677"/>
          </a:xfrm>
        </p:grpSpPr>
        <p:sp>
          <p:nvSpPr>
            <p:cNvPr id="43" name="矩形 42"/>
            <p:cNvSpPr/>
            <p:nvPr/>
          </p:nvSpPr>
          <p:spPr>
            <a:xfrm>
              <a:off x="1" y="1"/>
              <a:ext cx="673098" cy="673098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1756571" y="1385569"/>
              <a:ext cx="435429" cy="435429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4151313" y="6409689"/>
              <a:ext cx="470989" cy="47098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" y="5560672"/>
              <a:ext cx="537256" cy="537256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515597" y="5305085"/>
              <a:ext cx="268628" cy="268628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11156951" y="666749"/>
              <a:ext cx="361950" cy="36195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11518899" y="1"/>
              <a:ext cx="673099" cy="673099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0721522" y="231320"/>
              <a:ext cx="435429" cy="435429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11518899" y="6141061"/>
              <a:ext cx="268628" cy="268628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399" y="1028701"/>
            <a:ext cx="5904029" cy="2252906"/>
          </a:xfrm>
        </p:spPr>
        <p:txBody>
          <a:bodyPr>
            <a:normAutofit/>
          </a:bodyPr>
          <a:lstStyle/>
          <a:p>
            <a:r>
              <a:rPr lang="en-US" altLang="zh-CN" sz="5200" dirty="0">
                <a:solidFill>
                  <a:schemeClr val="accent2"/>
                </a:solidFill>
              </a:rPr>
              <a:t>AI</a:t>
            </a:r>
            <a:r>
              <a:rPr lang="zh-CN" altLang="en-US" sz="5200" dirty="0">
                <a:solidFill>
                  <a:schemeClr val="accent2"/>
                </a:solidFill>
              </a:rPr>
              <a:t>数字艺术创作</a:t>
            </a:r>
            <a:br>
              <a:rPr lang="en-US" altLang="zh-CN" dirty="0"/>
            </a:br>
            <a:r>
              <a:rPr lang="zh-CN" altLang="en-US" dirty="0"/>
              <a:t>初探</a:t>
            </a:r>
            <a:r>
              <a:rPr lang="en-US" altLang="zh-CN" dirty="0"/>
              <a:t>AI</a:t>
            </a:r>
            <a:r>
              <a:rPr lang="zh-CN" altLang="en-US" dirty="0"/>
              <a:t>绘图</a:t>
            </a:r>
            <a:endParaRPr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sz="quarter" idx="1" hasCustomPrompt="1"/>
          </p:nvPr>
        </p:nvSpPr>
        <p:spPr>
          <a:xfrm>
            <a:off x="783770" y="3537934"/>
            <a:ext cx="3367315" cy="589488"/>
          </a:xfrm>
        </p:spPr>
        <p:txBody>
          <a:bodyPr>
            <a:normAutofit/>
          </a:bodyPr>
          <a:lstStyle/>
          <a:p>
            <a:r>
              <a:rPr lang="zh-CN" altLang="en-US" dirty="0"/>
              <a:t>体验</a:t>
            </a:r>
            <a:r>
              <a:rPr lang="en-US" altLang="zh-CN" dirty="0"/>
              <a:t>AI</a:t>
            </a:r>
            <a:r>
              <a:rPr lang="zh-CN" altLang="en-US" dirty="0"/>
              <a:t>系列课程</a:t>
            </a:r>
            <a:endParaRPr 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5D6C7B-F03B-C184-FCD5-0CC886D9B3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2024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7C643-3ADD-C4A5-0639-1A3D919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文生图（</a:t>
            </a:r>
            <a:r>
              <a:rPr lang="en-US" altLang="zh-CN" dirty="0"/>
              <a:t>text-to-image-model</a:t>
            </a:r>
            <a:r>
              <a:rPr lang="zh-CN" altLang="en-US" dirty="0"/>
              <a:t>）的技术原理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9A2F56-1E32-9F7F-0417-2FAC16F8FB9E}"/>
              </a:ext>
            </a:extLst>
          </p:cNvPr>
          <p:cNvSpPr/>
          <p:nvPr/>
        </p:nvSpPr>
        <p:spPr>
          <a:xfrm>
            <a:off x="1421598" y="1334277"/>
            <a:ext cx="9348803" cy="1212979"/>
          </a:xfrm>
          <a:prstGeom prst="rect">
            <a:avLst/>
          </a:prstGeom>
          <a:solidFill>
            <a:srgbClr val="D7E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text-to-image-model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是一个由多个组件和模型组成的系统，而非单一的模型。</a:t>
            </a:r>
          </a:p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当我们从模型整体的角度向模型内部观察时，可以发现，其包含一个文本理解组件用于将文本信息翻译成数字表示（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numeric representation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），以捕捉文本中的语义信息。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4038B9-1B16-5DC5-D7A2-2F079D3C9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98" y="2659139"/>
            <a:ext cx="9348803" cy="357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65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7C643-3ADD-C4A5-0639-1A3D919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文生图（</a:t>
            </a:r>
            <a:r>
              <a:rPr lang="en-US" altLang="zh-CN" dirty="0"/>
              <a:t>text-to-image-model</a:t>
            </a:r>
            <a:r>
              <a:rPr lang="zh-CN" altLang="en-US" dirty="0"/>
              <a:t>）的技术原理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9A2F56-1E32-9F7F-0417-2FAC16F8FB9E}"/>
              </a:ext>
            </a:extLst>
          </p:cNvPr>
          <p:cNvSpPr/>
          <p:nvPr/>
        </p:nvSpPr>
        <p:spPr>
          <a:xfrm>
            <a:off x="1421598" y="1138334"/>
            <a:ext cx="9348803" cy="802433"/>
          </a:xfrm>
          <a:prstGeom prst="rect">
            <a:avLst/>
          </a:prstGeom>
          <a:solidFill>
            <a:srgbClr val="D7E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虽然目前还是从宏观角度分析模型，后面才有更多的模型细节，但我们也可以大致推测这个文本编码器是一个特殊的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Transformer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语言模型（具体来说是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CLIP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模型的文本编码器）。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4038B9-1B16-5DC5-D7A2-2F079D3C9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98" y="2033987"/>
            <a:ext cx="9348803" cy="35765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FA492AB-CB36-2564-9C15-C4B3F9A0ABB0}"/>
              </a:ext>
            </a:extLst>
          </p:cNvPr>
          <p:cNvSpPr txBox="1"/>
          <p:nvPr/>
        </p:nvSpPr>
        <p:spPr>
          <a:xfrm>
            <a:off x="1415248" y="5703768"/>
            <a:ext cx="93488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模型的输入为一个文本字符串，输出为一个数字列表，用来表征文本中的每个单词</a:t>
            </a:r>
            <a:r>
              <a:rPr lang="en-US" altLang="zh-CN" dirty="0">
                <a:latin typeface="+mn-ea"/>
              </a:rPr>
              <a:t>/token</a:t>
            </a:r>
            <a:r>
              <a:rPr lang="zh-CN" altLang="en-US" dirty="0">
                <a:latin typeface="+mn-ea"/>
              </a:rPr>
              <a:t>，即将每个</a:t>
            </a:r>
            <a:r>
              <a:rPr lang="en-US" altLang="zh-CN" dirty="0">
                <a:latin typeface="+mn-ea"/>
              </a:rPr>
              <a:t>token</a:t>
            </a:r>
            <a:r>
              <a:rPr lang="zh-CN" altLang="en-US" dirty="0">
                <a:latin typeface="+mn-ea"/>
              </a:rPr>
              <a:t>转换为一个向量。 </a:t>
            </a:r>
            <a:endParaRPr lang="en-US" altLang="zh-CN" dirty="0">
              <a:latin typeface="+mn-ea"/>
            </a:endParaRPr>
          </a:p>
          <a:p>
            <a:pPr marL="285750" indent="-285750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这些信息会被提交到图像生成器（</a:t>
            </a:r>
            <a:r>
              <a:rPr lang="en-US" altLang="zh-CN" dirty="0">
                <a:latin typeface="+mn-ea"/>
              </a:rPr>
              <a:t>image generator</a:t>
            </a:r>
            <a:r>
              <a:rPr lang="zh-CN" altLang="en-US" dirty="0">
                <a:latin typeface="+mn-ea"/>
              </a:rPr>
              <a:t>）中，它的内部也包含多个组件。</a:t>
            </a:r>
          </a:p>
        </p:txBody>
      </p:sp>
    </p:spTree>
    <p:extLst>
      <p:ext uri="{BB962C8B-B14F-4D97-AF65-F5344CB8AC3E}">
        <p14:creationId xmlns:p14="http://schemas.microsoft.com/office/powerpoint/2010/main" val="47210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7C643-3ADD-C4A5-0639-1A3D919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文生图（</a:t>
            </a:r>
            <a:r>
              <a:rPr lang="en-US" altLang="zh-CN" dirty="0"/>
              <a:t>text-to-image-model</a:t>
            </a:r>
            <a:r>
              <a:rPr lang="zh-CN" altLang="en-US" dirty="0"/>
              <a:t>）的技术原理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9A2F56-1E32-9F7F-0417-2FAC16F8FB9E}"/>
              </a:ext>
            </a:extLst>
          </p:cNvPr>
          <p:cNvSpPr/>
          <p:nvPr/>
        </p:nvSpPr>
        <p:spPr>
          <a:xfrm>
            <a:off x="1421598" y="1138335"/>
            <a:ext cx="9348803" cy="447870"/>
          </a:xfrm>
          <a:prstGeom prst="rect">
            <a:avLst/>
          </a:prstGeom>
          <a:solidFill>
            <a:srgbClr val="D7E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Image information creator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组件运行多个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steps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来生成图像信息。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A492AB-CB36-2564-9C15-C4B3F9A0ABB0}"/>
              </a:ext>
            </a:extLst>
          </p:cNvPr>
          <p:cNvSpPr txBox="1"/>
          <p:nvPr/>
        </p:nvSpPr>
        <p:spPr>
          <a:xfrm>
            <a:off x="1412073" y="4981001"/>
            <a:ext cx="93551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图像信息创建器完全在图像信息空间（或潜空间）中运行，这一特性使得它比其他在像素空间工作的</a:t>
            </a:r>
            <a:r>
              <a:rPr lang="en-US" altLang="zh-CN" dirty="0">
                <a:latin typeface="+mn-ea"/>
              </a:rPr>
              <a:t>Diffusion</a:t>
            </a:r>
            <a:r>
              <a:rPr lang="zh-CN" altLang="en-US" dirty="0">
                <a:latin typeface="+mn-ea"/>
              </a:rPr>
              <a:t>模型运行得更快；从技术上来看，该组件由一个</a:t>
            </a:r>
            <a:r>
              <a:rPr lang="en-US" altLang="zh-CN" b="1" dirty="0" err="1">
                <a:latin typeface="+mn-ea"/>
              </a:rPr>
              <a:t>UNet</a:t>
            </a:r>
            <a:r>
              <a:rPr lang="zh-CN" altLang="en-US" b="1" dirty="0">
                <a:latin typeface="+mn-ea"/>
              </a:rPr>
              <a:t>神经网络</a:t>
            </a:r>
            <a:r>
              <a:rPr lang="zh-CN" altLang="en-US" dirty="0">
                <a:latin typeface="+mn-ea"/>
              </a:rPr>
              <a:t>和一个</a:t>
            </a:r>
            <a:r>
              <a:rPr lang="zh-CN" altLang="en-US" b="1" dirty="0">
                <a:latin typeface="+mn-ea"/>
              </a:rPr>
              <a:t>调度（</a:t>
            </a:r>
            <a:r>
              <a:rPr lang="en-US" altLang="zh-CN" b="1" dirty="0">
                <a:latin typeface="+mn-ea"/>
              </a:rPr>
              <a:t>scheduling</a:t>
            </a:r>
            <a:r>
              <a:rPr lang="zh-CN" altLang="en-US" b="1" dirty="0">
                <a:latin typeface="+mn-ea"/>
              </a:rPr>
              <a:t>）算法</a:t>
            </a:r>
            <a:r>
              <a:rPr lang="zh-CN" altLang="en-US" dirty="0">
                <a:latin typeface="+mn-ea"/>
              </a:rPr>
              <a:t>组成。</a:t>
            </a:r>
          </a:p>
          <a:p>
            <a:pPr marL="285750" indent="-285750" algn="just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扩散（</a:t>
            </a:r>
            <a:r>
              <a:rPr lang="en-US" altLang="zh-CN" dirty="0">
                <a:latin typeface="+mn-ea"/>
              </a:rPr>
              <a:t>diffusion</a:t>
            </a:r>
            <a:r>
              <a:rPr lang="zh-CN" altLang="en-US" dirty="0">
                <a:latin typeface="+mn-ea"/>
              </a:rPr>
              <a:t>）这个词描述了在该组件内部运行期间发生的事情，即对信息进行一步步地处理，并最终由下一个组件（图像解码器）生成高质量的图像。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7C6ABD-0A49-307B-E1CB-4F5488A62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98" y="1695841"/>
            <a:ext cx="9355153" cy="315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2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4FA2209-9A64-A42F-F791-3DC835C8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23" y="2060111"/>
            <a:ext cx="9345628" cy="35185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F7C643-3ADD-C4A5-0639-1A3D919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文生图（</a:t>
            </a:r>
            <a:r>
              <a:rPr lang="en-US" altLang="zh-CN" dirty="0"/>
              <a:t>text-to-image-model</a:t>
            </a:r>
            <a:r>
              <a:rPr lang="zh-CN" altLang="en-US" dirty="0"/>
              <a:t>）的技术原理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9A2F56-1E32-9F7F-0417-2FAC16F8FB9E}"/>
              </a:ext>
            </a:extLst>
          </p:cNvPr>
          <p:cNvSpPr/>
          <p:nvPr/>
        </p:nvSpPr>
        <p:spPr>
          <a:xfrm>
            <a:off x="1421598" y="1142874"/>
            <a:ext cx="9348803" cy="738664"/>
          </a:xfrm>
          <a:prstGeom prst="rect">
            <a:avLst/>
          </a:prstGeom>
          <a:solidFill>
            <a:srgbClr val="D7E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图像解码器根据从图像信息创建器中获取的信息画出一幅画，整个过程只运行一次即可生成最终的像素图像。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A492AB-CB36-2564-9C15-C4B3F9A0ABB0}"/>
              </a:ext>
            </a:extLst>
          </p:cNvPr>
          <p:cNvSpPr txBox="1"/>
          <p:nvPr/>
        </p:nvSpPr>
        <p:spPr>
          <a:xfrm>
            <a:off x="1421598" y="5757240"/>
            <a:ext cx="9355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可以看到，总共包含三个主要的组件，其中每个组件都拥有一个独立的神经网络。</a:t>
            </a:r>
          </a:p>
        </p:txBody>
      </p:sp>
    </p:spTree>
    <p:extLst>
      <p:ext uri="{BB962C8B-B14F-4D97-AF65-F5344CB8AC3E}">
        <p14:creationId xmlns:p14="http://schemas.microsoft.com/office/powerpoint/2010/main" val="3821611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0D1005-6968-D556-CE11-C22E3ADCA6C4}"/>
              </a:ext>
            </a:extLst>
          </p:cNvPr>
          <p:cNvGrpSpPr/>
          <p:nvPr/>
        </p:nvGrpSpPr>
        <p:grpSpPr>
          <a:xfrm>
            <a:off x="1598645" y="872153"/>
            <a:ext cx="8994710" cy="1436654"/>
            <a:chOff x="1380931" y="822389"/>
            <a:chExt cx="8994710" cy="143665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30B587D-AB38-3380-2B73-C434DC9379C9}"/>
                </a:ext>
              </a:extLst>
            </p:cNvPr>
            <p:cNvSpPr/>
            <p:nvPr/>
          </p:nvSpPr>
          <p:spPr>
            <a:xfrm>
              <a:off x="1380931" y="822389"/>
              <a:ext cx="8994710" cy="40225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>
                  <a:latin typeface="+mn-ea"/>
                </a:rPr>
                <a:t>1</a:t>
              </a:r>
              <a:r>
                <a:rPr lang="zh-CN" altLang="en-US" sz="1600" dirty="0">
                  <a:latin typeface="+mn-ea"/>
                </a:rPr>
                <a:t>）</a:t>
              </a:r>
              <a:r>
                <a:rPr lang="en-US" altLang="zh-CN" sz="1600" dirty="0">
                  <a:latin typeface="+mn-ea"/>
                </a:rPr>
                <a:t>Clip Text</a:t>
              </a:r>
              <a:r>
                <a:rPr lang="zh-CN" altLang="en-US" sz="1600" dirty="0">
                  <a:latin typeface="+mn-ea"/>
                </a:rPr>
                <a:t>用于文本编码。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2E94FBE-059E-4CE0-9C6E-B12AF90126B6}"/>
                </a:ext>
              </a:extLst>
            </p:cNvPr>
            <p:cNvSpPr/>
            <p:nvPr/>
          </p:nvSpPr>
          <p:spPr>
            <a:xfrm>
              <a:off x="1380931" y="1224642"/>
              <a:ext cx="8994710" cy="1034401"/>
            </a:xfrm>
            <a:prstGeom prst="rect">
              <a:avLst/>
            </a:prstGeom>
            <a:solidFill>
              <a:srgbClr val="F0DC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输入：文本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输出：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77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个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token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嵌入向量，其中每个向量包含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768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个维度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0A5A11A-EC1A-D155-5C34-C65990E6FCF0}"/>
              </a:ext>
            </a:extLst>
          </p:cNvPr>
          <p:cNvGrpSpPr/>
          <p:nvPr/>
        </p:nvGrpSpPr>
        <p:grpSpPr>
          <a:xfrm>
            <a:off x="1598645" y="2710673"/>
            <a:ext cx="8994710" cy="1436654"/>
            <a:chOff x="1380931" y="822389"/>
            <a:chExt cx="8994710" cy="143665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D22DEAC-A764-651A-0382-A1C2C196DFA8}"/>
                </a:ext>
              </a:extLst>
            </p:cNvPr>
            <p:cNvSpPr/>
            <p:nvPr/>
          </p:nvSpPr>
          <p:spPr>
            <a:xfrm>
              <a:off x="1380931" y="822389"/>
              <a:ext cx="8994710" cy="40225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/>
                <a:t>2</a:t>
              </a:r>
              <a:r>
                <a:rPr lang="zh-CN" altLang="en-US" sz="1600" dirty="0"/>
                <a:t>）</a:t>
              </a:r>
              <a:r>
                <a:rPr lang="en-US" altLang="zh-CN" sz="1600" dirty="0" err="1"/>
                <a:t>UNet</a:t>
              </a:r>
              <a:r>
                <a:rPr lang="en-US" altLang="zh-CN" sz="1600" dirty="0"/>
                <a:t> + Scheduler</a:t>
              </a:r>
              <a:r>
                <a:rPr lang="zh-CN" altLang="en-US" sz="1600" dirty="0"/>
                <a:t>在信息（潜）空间中逐步处理</a:t>
              </a:r>
              <a:r>
                <a:rPr lang="en-US" altLang="zh-CN" sz="1600" dirty="0"/>
                <a:t>/</a:t>
              </a:r>
              <a:r>
                <a:rPr lang="zh-CN" altLang="en-US" sz="1600" dirty="0"/>
                <a:t>扩散信息。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0203C7D-C8DC-790F-8D70-EBFDEAA5B0B4}"/>
                </a:ext>
              </a:extLst>
            </p:cNvPr>
            <p:cNvSpPr/>
            <p:nvPr/>
          </p:nvSpPr>
          <p:spPr>
            <a:xfrm>
              <a:off x="1380931" y="1224642"/>
              <a:ext cx="8994710" cy="1034401"/>
            </a:xfrm>
            <a:prstGeom prst="rect">
              <a:avLst/>
            </a:prstGeom>
            <a:solidFill>
              <a:srgbClr val="F0DC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输入：文本嵌入和一个由噪声组成的初始多维数组（结构化的数字列表，也叫张量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tensor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）。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输出：一个经过处理的信息阵列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E29D666-2ACC-E337-060E-CE4F80DC1234}"/>
              </a:ext>
            </a:extLst>
          </p:cNvPr>
          <p:cNvGrpSpPr/>
          <p:nvPr/>
        </p:nvGrpSpPr>
        <p:grpSpPr>
          <a:xfrm>
            <a:off x="1598645" y="4549193"/>
            <a:ext cx="8994710" cy="1436654"/>
            <a:chOff x="1380931" y="822389"/>
            <a:chExt cx="8994710" cy="143665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4D72BF7-2766-006B-2EF9-749876C6A5D2}"/>
                </a:ext>
              </a:extLst>
            </p:cNvPr>
            <p:cNvSpPr/>
            <p:nvPr/>
          </p:nvSpPr>
          <p:spPr>
            <a:xfrm>
              <a:off x="1380931" y="822389"/>
              <a:ext cx="8994710" cy="40225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/>
                <a:t>3</a:t>
              </a:r>
              <a:r>
                <a:rPr lang="zh-CN" altLang="en-US" sz="1600" dirty="0"/>
                <a:t>）自编码解码器（</a:t>
              </a:r>
              <a:r>
                <a:rPr lang="en-US" altLang="zh-CN" sz="1600" dirty="0"/>
                <a:t>Autoencoder Decoder</a:t>
              </a:r>
              <a:r>
                <a:rPr lang="zh-CN" altLang="en-US" sz="1600" dirty="0"/>
                <a:t>），使用处理过的信息矩阵绘制最终图像的解码器。</a:t>
              </a:r>
              <a:endParaRPr lang="zh-CN" altLang="en-US" sz="1600" dirty="0">
                <a:latin typeface="+mn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8FF913-E85F-0EE7-41FF-A38F3374A146}"/>
                </a:ext>
              </a:extLst>
            </p:cNvPr>
            <p:cNvSpPr/>
            <p:nvPr/>
          </p:nvSpPr>
          <p:spPr>
            <a:xfrm>
              <a:off x="1380931" y="1224642"/>
              <a:ext cx="8994710" cy="1034401"/>
            </a:xfrm>
            <a:prstGeom prst="rect">
              <a:avLst/>
            </a:prstGeom>
            <a:solidFill>
              <a:srgbClr val="F0DCE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输入：处理过的信息矩阵，维度为（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4, 64, 64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）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输出：结果图像，各维度为（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3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，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512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，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512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），即（红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绿</a:t>
              </a:r>
              <a:r>
                <a:rPr lang="en-US" altLang="zh-CN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</a:t>
              </a:r>
              <a:r>
                <a:rPr lang="zh-CN" altLang="en-US" sz="1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蓝，宽，高）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775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7C643-3ADD-C4A5-0639-1A3D919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9A2F56-1E32-9F7F-0417-2FAC16F8FB9E}"/>
              </a:ext>
            </a:extLst>
          </p:cNvPr>
          <p:cNvSpPr/>
          <p:nvPr/>
        </p:nvSpPr>
        <p:spPr>
          <a:xfrm>
            <a:off x="1421598" y="1142873"/>
            <a:ext cx="9348803" cy="1068481"/>
          </a:xfrm>
          <a:prstGeom prst="rect">
            <a:avLst/>
          </a:prstGeom>
          <a:solidFill>
            <a:srgbClr val="D7E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扩散是在下图中粉红色的图像信息创建器组件中发生的过程，过程中包含表征输入文本的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token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嵌入，和随机的初始图像信息矩阵（也称之为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latents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），该过程会还需要用到图像解码器来绘制最终图像的信息矩阵。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A492AB-CB36-2564-9C15-C4B3F9A0ABB0}"/>
              </a:ext>
            </a:extLst>
          </p:cNvPr>
          <p:cNvSpPr txBox="1"/>
          <p:nvPr/>
        </p:nvSpPr>
        <p:spPr>
          <a:xfrm>
            <a:off x="1421598" y="5757240"/>
            <a:ext cx="9355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</a:rPr>
              <a:t>整个运行过程是</a:t>
            </a:r>
            <a:r>
              <a:rPr lang="en-US" altLang="zh-CN" dirty="0">
                <a:latin typeface="+mn-ea"/>
              </a:rPr>
              <a:t>step by step</a:t>
            </a:r>
            <a:r>
              <a:rPr lang="zh-CN" altLang="en-US" dirty="0">
                <a:latin typeface="+mn-ea"/>
              </a:rPr>
              <a:t>的，每一步都会增加更多的相关信息。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EF99EE-A7EF-8D2E-081B-99E24EAA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49" y="2325528"/>
            <a:ext cx="9348803" cy="32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89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7C643-3ADD-C4A5-0639-1A3D919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9A2F56-1E32-9F7F-0417-2FAC16F8FB9E}"/>
              </a:ext>
            </a:extLst>
          </p:cNvPr>
          <p:cNvSpPr/>
          <p:nvPr/>
        </p:nvSpPr>
        <p:spPr>
          <a:xfrm>
            <a:off x="1421598" y="1322835"/>
            <a:ext cx="9348803" cy="1068481"/>
          </a:xfrm>
          <a:prstGeom prst="rect">
            <a:avLst/>
          </a:prstGeom>
          <a:solidFill>
            <a:srgbClr val="D7E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为了更直观地感受整个过程，可以中途查看随机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latents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矩阵，并观察它是如何转化为视觉噪声的，其中视觉检查（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visual inspection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）是通过图像解码器进行的。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C85F06-41D1-F600-E419-18BA52E4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98" y="2685452"/>
            <a:ext cx="9348803" cy="326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89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7C643-3ADD-C4A5-0639-1A3D919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9A2F56-1E32-9F7F-0417-2FAC16F8FB9E}"/>
              </a:ext>
            </a:extLst>
          </p:cNvPr>
          <p:cNvSpPr/>
          <p:nvPr/>
        </p:nvSpPr>
        <p:spPr>
          <a:xfrm>
            <a:off x="1421598" y="1322835"/>
            <a:ext cx="9348803" cy="1068481"/>
          </a:xfrm>
          <a:prstGeom prst="rect">
            <a:avLst/>
          </a:prstGeom>
          <a:solidFill>
            <a:srgbClr val="D7E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整个扩散过程包含多个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steps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，其中每个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step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都是基于输入的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latents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矩阵进行操作，并生成另一个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latents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矩阵以更好地贴合「输入的文本」和从模型图像集中获取的。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6C5E4C-0E38-7543-117C-B80D09BF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98" y="2685452"/>
            <a:ext cx="9348803" cy="325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72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4F0E823-B43C-FC98-E49B-5E87D8B50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98" y="2230205"/>
            <a:ext cx="9348803" cy="39038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F7C643-3ADD-C4A5-0639-1A3D919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9A2F56-1E32-9F7F-0417-2FAC16F8FB9E}"/>
              </a:ext>
            </a:extLst>
          </p:cNvPr>
          <p:cNvSpPr/>
          <p:nvPr/>
        </p:nvSpPr>
        <p:spPr>
          <a:xfrm>
            <a:off x="1421598" y="1130300"/>
            <a:ext cx="9348803" cy="900112"/>
          </a:xfrm>
          <a:prstGeom prst="rect">
            <a:avLst/>
          </a:prstGeom>
          <a:solidFill>
            <a:srgbClr val="D7E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将这些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latents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可视化可以看到这些信息是如何在每个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step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中相加的。</a:t>
            </a:r>
          </a:p>
        </p:txBody>
      </p:sp>
    </p:spTree>
    <p:extLst>
      <p:ext uri="{BB962C8B-B14F-4D97-AF65-F5344CB8AC3E}">
        <p14:creationId xmlns:p14="http://schemas.microsoft.com/office/powerpoint/2010/main" val="405867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0AA1124E-BCDA-380D-6F56-18AC9ACFF647}"/>
              </a:ext>
            </a:extLst>
          </p:cNvPr>
          <p:cNvGrpSpPr/>
          <p:nvPr/>
        </p:nvGrpSpPr>
        <p:grpSpPr>
          <a:xfrm>
            <a:off x="421175" y="1644314"/>
            <a:ext cx="5486581" cy="3569372"/>
            <a:chOff x="421175" y="1510319"/>
            <a:chExt cx="5486581" cy="356937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5A54F4F-CFE8-5D23-391D-94E3BA8AB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798"/>
            <a:stretch/>
          </p:blipFill>
          <p:spPr bwMode="auto">
            <a:xfrm>
              <a:off x="421175" y="3295005"/>
              <a:ext cx="5486581" cy="1784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D14BF7D-0686-51A6-65C2-62846E18A982}"/>
                </a:ext>
              </a:extLst>
            </p:cNvPr>
            <p:cNvSpPr/>
            <p:nvPr/>
          </p:nvSpPr>
          <p:spPr>
            <a:xfrm>
              <a:off x="421175" y="1510319"/>
              <a:ext cx="5486581" cy="1784686"/>
            </a:xfrm>
            <a:prstGeom prst="rect">
              <a:avLst/>
            </a:prstGeom>
            <a:solidFill>
              <a:srgbClr val="FBE6C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</a:rPr>
                <a:t>正向扩散：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将训练图像中逐渐添加噪声，直到图像 变为随机噪声。就是将一张图片逐渐失去特征的过程。 就像一滴墨水掉进了一杯水里，墨滴在水中扩散，在 这个过程中会产生</a:t>
              </a:r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t-1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张添加了噪声的图片。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8345C2-177D-0028-453B-3A3DCC93C574}"/>
              </a:ext>
            </a:extLst>
          </p:cNvPr>
          <p:cNvGrpSpPr/>
          <p:nvPr/>
        </p:nvGrpSpPr>
        <p:grpSpPr>
          <a:xfrm>
            <a:off x="6284244" y="1644314"/>
            <a:ext cx="5486581" cy="3569372"/>
            <a:chOff x="6284244" y="1644314"/>
            <a:chExt cx="5486581" cy="356937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EE5472B-A3BC-7F4A-586A-A8013E2382C6}"/>
                </a:ext>
              </a:extLst>
            </p:cNvPr>
            <p:cNvSpPr/>
            <p:nvPr/>
          </p:nvSpPr>
          <p:spPr>
            <a:xfrm>
              <a:off x="6284244" y="1644314"/>
              <a:ext cx="5486581" cy="1784686"/>
            </a:xfrm>
            <a:prstGeom prst="rect">
              <a:avLst/>
            </a:prstGeom>
            <a:solidFill>
              <a:srgbClr val="FBE6C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zh-CN" altLang="en-US" b="1" dirty="0">
                  <a:solidFill>
                    <a:schemeClr val="bg2">
                      <a:lumMod val="25000"/>
                    </a:schemeClr>
                  </a:solidFill>
                </a:rPr>
                <a:t>逆向扩散：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将一张完全随机的噪声图使用在正向扩散中学习到的参数，通过降噪来还原成原图像。在实现逆向扩散的过程中训练神经网络模型，通过定义损失函数和训练参数进行训练。</a:t>
              </a:r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160AC0-494F-E32B-7021-750CF4B441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09" b="1989"/>
            <a:stretch/>
          </p:blipFill>
          <p:spPr bwMode="auto">
            <a:xfrm>
              <a:off x="6284244" y="3429000"/>
              <a:ext cx="5486581" cy="1784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D8899D08-1833-9E52-452E-968884004745}"/>
              </a:ext>
            </a:extLst>
          </p:cNvPr>
          <p:cNvSpPr txBox="1">
            <a:spLocks/>
          </p:cNvSpPr>
          <p:nvPr/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/>
          </a:p>
          <a:p>
            <a:r>
              <a:rPr lang="zh-CN" altLang="en-US" dirty="0"/>
              <a:t>扩散</a:t>
            </a:r>
          </a:p>
        </p:txBody>
      </p:sp>
    </p:spTree>
    <p:extLst>
      <p:ext uri="{BB962C8B-B14F-4D97-AF65-F5344CB8AC3E}">
        <p14:creationId xmlns:p14="http://schemas.microsoft.com/office/powerpoint/2010/main" val="216045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免费 冷杉, 卵石, 原本 的 免费素材图片 素材图片">
            <a:extLst>
              <a:ext uri="{FF2B5EF4-FFF2-40B4-BE49-F238E27FC236}">
                <a16:creationId xmlns:a16="http://schemas.microsoft.com/office/drawing/2014/main" id="{EE3A6443-E9C8-CE0F-8D75-4397A0A7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9956" y="354218"/>
            <a:ext cx="371868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detailed background,(Calm spring night landscape), amongst lush greenery flowers and children playing, beautiful view of r...">
            <a:extLst>
              <a:ext uri="{FF2B5EF4-FFF2-40B4-BE49-F238E27FC236}">
                <a16:creationId xmlns:a16="http://schemas.microsoft.com/office/drawing/2014/main" id="{F82E5639-2225-A2FD-7C3E-F4C7E08DC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3360" y="354218"/>
            <a:ext cx="381618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8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7C643-3ADD-C4A5-0639-1A3D919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9A2F56-1E32-9F7F-0417-2FAC16F8FB9E}"/>
              </a:ext>
            </a:extLst>
          </p:cNvPr>
          <p:cNvSpPr/>
          <p:nvPr/>
        </p:nvSpPr>
        <p:spPr>
          <a:xfrm>
            <a:off x="660400" y="1028700"/>
            <a:ext cx="10858500" cy="1695840"/>
          </a:xfrm>
          <a:prstGeom prst="rect">
            <a:avLst/>
          </a:prstGeom>
          <a:solidFill>
            <a:srgbClr val="D7E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扩散过程是在图像空间中。它在计算上非常非常慢。 您甚至无法在任何单个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GPU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上运行，更不用说笔记本电脑上蹩脚的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GPU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了。无论何种算法，要使提高算法的生成效率是最重要的。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AIGC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生成平台使用一种称为变分自编码器（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Variational Autoencoder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）的技术来实现图像潜空间压缩。这正是我们在使用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Stable Diffusion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时设置的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VAE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文件的内容：变分自编码器（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VAE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：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Variational Autoencoder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）神经网络由两部分组成：（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）编码器和（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2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）解码器。编码器将图像压缩为潜在空间中的低维表示。解码器从潜在空间恢复图像。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A492AB-CB36-2564-9C15-C4B3F9A0ABB0}"/>
              </a:ext>
            </a:extLst>
          </p:cNvPr>
          <p:cNvSpPr txBox="1"/>
          <p:nvPr/>
        </p:nvSpPr>
        <p:spPr>
          <a:xfrm>
            <a:off x="653170" y="5480216"/>
            <a:ext cx="108657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5">
                  <a:lumMod val="60000"/>
                  <a:lumOff val="40000"/>
                </a:schemeClr>
              </a:buClr>
            </a:pPr>
            <a:r>
              <a:rPr lang="en-US" altLang="zh-CN" sz="1600" dirty="0"/>
              <a:t>AIGC</a:t>
            </a:r>
            <a:r>
              <a:rPr lang="zh-CN" altLang="en-US" sz="1600" dirty="0"/>
              <a:t>生成平台模型的潜空间为</a:t>
            </a:r>
            <a:r>
              <a:rPr lang="en-US" altLang="zh-CN" sz="1600" dirty="0"/>
              <a:t>4x64x64</a:t>
            </a:r>
            <a:r>
              <a:rPr lang="zh-CN" altLang="en-US" sz="1600" dirty="0"/>
              <a:t>，比图像像素空间小</a:t>
            </a:r>
            <a:r>
              <a:rPr lang="en-US" altLang="zh-CN" sz="1600" dirty="0"/>
              <a:t>48</a:t>
            </a:r>
            <a:r>
              <a:rPr lang="zh-CN" altLang="en-US" sz="1600" dirty="0"/>
              <a:t>倍。我们谈到的所有正向和反向扩散实际上是在潜 在空间中完成的。</a:t>
            </a:r>
            <a:endParaRPr lang="en-US" altLang="zh-CN" sz="1600" dirty="0"/>
          </a:p>
          <a:p>
            <a:pPr algn="just">
              <a:buClr>
                <a:schemeClr val="accent5">
                  <a:lumMod val="60000"/>
                  <a:lumOff val="40000"/>
                </a:schemeClr>
              </a:buClr>
            </a:pPr>
            <a:r>
              <a:rPr lang="zh-CN" altLang="en-US" sz="1600" dirty="0"/>
              <a:t>因此，</a:t>
            </a:r>
            <a:r>
              <a:rPr lang="zh-CN" altLang="en-US" sz="1600" b="1" dirty="0"/>
              <a:t>在训练过程中，它不会生成噪声图像，而是在潜在空间中生成随机张量（潜在噪声）。</a:t>
            </a:r>
            <a:r>
              <a:rPr lang="zh-CN" altLang="en-US" sz="1600" dirty="0"/>
              <a:t>它不是用噪声破坏图像，而是用潜在噪声破坏图像在潜在空间中的表示。这样做的原因是它的速度要快得多，因为潜在空间更小。 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383215-EE58-1244-D3C5-C0B79CB7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35" y="2919577"/>
            <a:ext cx="10865730" cy="236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84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EB2B0-D421-9471-B70A-67591E32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en-US" altLang="zh-CN" dirty="0"/>
              <a:t>Stable Diffusion</a:t>
            </a:r>
            <a:r>
              <a:rPr lang="zh-CN" altLang="en-US" dirty="0"/>
              <a:t>实战操作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2697B09-83F9-5F7A-BF0B-B2501A247EF5}"/>
              </a:ext>
            </a:extLst>
          </p:cNvPr>
          <p:cNvGrpSpPr/>
          <p:nvPr/>
        </p:nvGrpSpPr>
        <p:grpSpPr>
          <a:xfrm>
            <a:off x="747581" y="2978250"/>
            <a:ext cx="3141274" cy="1612799"/>
            <a:chOff x="747581" y="2978250"/>
            <a:chExt cx="3141274" cy="1612799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51FF990-B2F9-4919-8D3B-CB1F1AA82523}"/>
                </a:ext>
              </a:extLst>
            </p:cNvPr>
            <p:cNvSpPr/>
            <p:nvPr/>
          </p:nvSpPr>
          <p:spPr>
            <a:xfrm>
              <a:off x="747581" y="2978250"/>
              <a:ext cx="3141274" cy="16127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D4C6903-B30F-4677-9E03-EEC3E4E2AB10}"/>
                </a:ext>
              </a:extLst>
            </p:cNvPr>
            <p:cNvSpPr/>
            <p:nvPr/>
          </p:nvSpPr>
          <p:spPr>
            <a:xfrm>
              <a:off x="908818" y="3854552"/>
              <a:ext cx="2818800" cy="568082"/>
            </a:xfrm>
            <a:prstGeom prst="rect">
              <a:avLst/>
            </a:prstGeom>
          </p:spPr>
          <p:txBody>
            <a:bodyPr wrap="square" anchor="ctr" anchorCtr="1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生成一只正在睡觉的橘猫</a:t>
              </a:r>
              <a:endParaRPr lang="en-US" dirty="0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A7F086A-4346-997E-227E-13AFD53C5B08}"/>
              </a:ext>
            </a:extLst>
          </p:cNvPr>
          <p:cNvGrpSpPr/>
          <p:nvPr/>
        </p:nvGrpSpPr>
        <p:grpSpPr>
          <a:xfrm>
            <a:off x="4537204" y="2978250"/>
            <a:ext cx="3141274" cy="1612799"/>
            <a:chOff x="4537204" y="2978250"/>
            <a:chExt cx="3141274" cy="161279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4A83D2B-0146-4D42-86EB-6C8A11057DBE}"/>
                </a:ext>
              </a:extLst>
            </p:cNvPr>
            <p:cNvSpPr/>
            <p:nvPr/>
          </p:nvSpPr>
          <p:spPr>
            <a:xfrm>
              <a:off x="4537204" y="2978250"/>
              <a:ext cx="3141274" cy="16127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C56C6AA-6B13-4C98-BAFA-CADC1EEC9C74}"/>
                </a:ext>
              </a:extLst>
            </p:cNvPr>
            <p:cNvSpPr/>
            <p:nvPr/>
          </p:nvSpPr>
          <p:spPr>
            <a:xfrm>
              <a:off x="4537204" y="3846494"/>
              <a:ext cx="3141274" cy="568082"/>
            </a:xfrm>
            <a:prstGeom prst="rect">
              <a:avLst/>
            </a:prstGeom>
          </p:spPr>
          <p:txBody>
            <a:bodyPr wrap="square" anchor="ctr" anchorCtr="1">
              <a:normAutofit fontScale="92500"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生成一个在月球漫步的太空人</a:t>
              </a:r>
              <a:endParaRPr lang="en-US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3D16D3A-9FDF-24ED-EFE7-3AC2A2FF0F06}"/>
              </a:ext>
            </a:extLst>
          </p:cNvPr>
          <p:cNvGrpSpPr/>
          <p:nvPr/>
        </p:nvGrpSpPr>
        <p:grpSpPr>
          <a:xfrm>
            <a:off x="8326826" y="2978250"/>
            <a:ext cx="3141274" cy="1612799"/>
            <a:chOff x="8326826" y="2978250"/>
            <a:chExt cx="3141274" cy="161279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FBB4D05-A232-436B-ADFA-20FCF94BDEA8}"/>
                </a:ext>
              </a:extLst>
            </p:cNvPr>
            <p:cNvSpPr/>
            <p:nvPr/>
          </p:nvSpPr>
          <p:spPr>
            <a:xfrm>
              <a:off x="8326826" y="2978250"/>
              <a:ext cx="3141274" cy="16127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25630BC-4ECB-47BC-A6FB-9C65CBA0A1DC}"/>
                </a:ext>
              </a:extLst>
            </p:cNvPr>
            <p:cNvSpPr/>
            <p:nvPr/>
          </p:nvSpPr>
          <p:spPr>
            <a:xfrm>
              <a:off x="8488063" y="3846495"/>
              <a:ext cx="2818800" cy="568082"/>
            </a:xfrm>
            <a:prstGeom prst="rect">
              <a:avLst/>
            </a:prstGeom>
          </p:spPr>
          <p:txBody>
            <a:bodyPr wrap="square" anchor="ctr" anchorCtr="1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生成一群人在公园里玩耍</a:t>
              </a:r>
              <a:endParaRPr lang="en-US" dirty="0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7F39837B-7210-F333-2306-146E650C5A87}"/>
              </a:ext>
            </a:extLst>
          </p:cNvPr>
          <p:cNvSpPr txBox="1"/>
          <p:nvPr/>
        </p:nvSpPr>
        <p:spPr>
          <a:xfrm>
            <a:off x="673107" y="1460136"/>
            <a:ext cx="10845792" cy="6350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buSzPct val="25000"/>
            </a:pPr>
            <a:r>
              <a:rPr lang="zh-CN" altLang="en-US" sz="2400" b="1" dirty="0"/>
              <a:t>来试一试这些口令吧！</a:t>
            </a:r>
            <a:endParaRPr lang="en-US" dirty="0"/>
          </a:p>
        </p:txBody>
      </p:sp>
      <p:pic>
        <p:nvPicPr>
          <p:cNvPr id="16" name="图形 15" descr="小猫 轮廓">
            <a:extLst>
              <a:ext uri="{FF2B5EF4-FFF2-40B4-BE49-F238E27FC236}">
                <a16:creationId xmlns:a16="http://schemas.microsoft.com/office/drawing/2014/main" id="{1CECE290-BE77-59B9-FF9C-66D55DC0B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1018" y="3029038"/>
            <a:ext cx="914400" cy="914400"/>
          </a:xfrm>
          <a:prstGeom prst="rect">
            <a:avLst/>
          </a:prstGeom>
        </p:spPr>
      </p:pic>
      <p:pic>
        <p:nvPicPr>
          <p:cNvPr id="18" name="图形 17" descr="残月 纯色填充">
            <a:extLst>
              <a:ext uri="{FF2B5EF4-FFF2-40B4-BE49-F238E27FC236}">
                <a16:creationId xmlns:a16="http://schemas.microsoft.com/office/drawing/2014/main" id="{0E927C5B-7A24-F032-D8FD-F0A377D2A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7419" y="3000419"/>
            <a:ext cx="857162" cy="857162"/>
          </a:xfrm>
          <a:prstGeom prst="rect">
            <a:avLst/>
          </a:prstGeom>
        </p:spPr>
      </p:pic>
      <p:pic>
        <p:nvPicPr>
          <p:cNvPr id="20" name="图形 19" descr="公园场景 轮廓">
            <a:extLst>
              <a:ext uri="{FF2B5EF4-FFF2-40B4-BE49-F238E27FC236}">
                <a16:creationId xmlns:a16="http://schemas.microsoft.com/office/drawing/2014/main" id="{B6F47FAD-309E-F284-7213-762FB87FD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0263" y="30290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0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EB2B0-D421-9471-B70A-67591E32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CN" dirty="0"/>
            </a:br>
            <a:r>
              <a:rPr lang="zh-CN" altLang="en-US" dirty="0"/>
              <a:t>作业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F39837B-7210-F333-2306-146E650C5A87}"/>
              </a:ext>
            </a:extLst>
          </p:cNvPr>
          <p:cNvSpPr txBox="1"/>
          <p:nvPr/>
        </p:nvSpPr>
        <p:spPr>
          <a:xfrm>
            <a:off x="673108" y="3186299"/>
            <a:ext cx="10845792" cy="6350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1">
            <a:normAutofit/>
          </a:bodyPr>
          <a:lstStyle/>
          <a:p>
            <a:pPr algn="ctr">
              <a:buSzPct val="25000"/>
            </a:pPr>
            <a:r>
              <a:rPr lang="zh-CN" altLang="en-US" sz="2400" b="1" dirty="0"/>
              <a:t>探索国内外常见</a:t>
            </a:r>
            <a:r>
              <a:rPr lang="en-US" altLang="zh-CN" sz="2400" b="1" dirty="0"/>
              <a:t>AIGC</a:t>
            </a:r>
            <a:r>
              <a:rPr lang="zh-CN" altLang="en-US" sz="2400" b="1" dirty="0"/>
              <a:t>工具并尝试使用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167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谢谢！</a:t>
            </a:r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0746E24-4D8C-EBAD-2D1F-B8B8F84CBECF}"/>
              </a:ext>
            </a:extLst>
          </p:cNvPr>
          <p:cNvSpPr txBox="1"/>
          <p:nvPr/>
        </p:nvSpPr>
        <p:spPr>
          <a:xfrm>
            <a:off x="740228" y="5857101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课程相关问题联系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0AA0D4-C343-4CCA-5B97-FED1F86035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24974" r="11708" b="18412"/>
          <a:stretch/>
        </p:blipFill>
        <p:spPr>
          <a:xfrm>
            <a:off x="2156000" y="4656326"/>
            <a:ext cx="1393372" cy="14118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免费 冷杉, 卵石, 原本 的 免费素材图片 素材图片">
            <a:extLst>
              <a:ext uri="{FF2B5EF4-FFF2-40B4-BE49-F238E27FC236}">
                <a16:creationId xmlns:a16="http://schemas.microsoft.com/office/drawing/2014/main" id="{9640BC94-D74E-05A1-D9C9-81C3C6E7E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9956" y="354218"/>
            <a:ext cx="371868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etailed background,(Calm spring night landscape), amongst lush greenery flowers and children playing, beautiful view of r...">
            <a:extLst>
              <a:ext uri="{FF2B5EF4-FFF2-40B4-BE49-F238E27FC236}">
                <a16:creationId xmlns:a16="http://schemas.microsoft.com/office/drawing/2014/main" id="{A0B07A58-E3B4-586C-1051-E1DDCCF6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3360" y="354218"/>
            <a:ext cx="381618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24DD9E-5929-424A-5405-FF99DB12DF21}"/>
              </a:ext>
            </a:extLst>
          </p:cNvPr>
          <p:cNvSpPr txBox="1"/>
          <p:nvPr/>
        </p:nvSpPr>
        <p:spPr>
          <a:xfrm>
            <a:off x="2026968" y="6022133"/>
            <a:ext cx="2524661" cy="625473"/>
          </a:xfrm>
          <a:prstGeom prst="rect">
            <a:avLst/>
          </a:prstGeom>
          <a:noFill/>
        </p:spPr>
        <p:txBody>
          <a:bodyPr wrap="squar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zh-CN" altLang="en-US" b="1" dirty="0"/>
              <a:t>人类拍摄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A31821-D1FD-D184-DE92-8A713536A01B}"/>
              </a:ext>
            </a:extLst>
          </p:cNvPr>
          <p:cNvSpPr txBox="1"/>
          <p:nvPr/>
        </p:nvSpPr>
        <p:spPr>
          <a:xfrm>
            <a:off x="7689119" y="6022132"/>
            <a:ext cx="2524661" cy="625473"/>
          </a:xfrm>
          <a:prstGeom prst="rect">
            <a:avLst/>
          </a:prstGeom>
          <a:noFill/>
        </p:spPr>
        <p:txBody>
          <a:bodyPr wrap="squar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b="1" dirty="0"/>
              <a:t>AI</a:t>
            </a:r>
            <a:r>
              <a:rPr lang="zh-CN" altLang="en-US" b="1" dirty="0"/>
              <a:t>生成</a:t>
            </a:r>
          </a:p>
        </p:txBody>
      </p:sp>
    </p:spTree>
    <p:extLst>
      <p:ext uri="{BB962C8B-B14F-4D97-AF65-F5344CB8AC3E}">
        <p14:creationId xmlns:p14="http://schemas.microsoft.com/office/powerpoint/2010/main" val="25602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FF4BE-2ADC-60F8-6DAC-FFBF8F9B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学习目标</a:t>
            </a:r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D0511A-BACB-600C-9E1C-FB329B1C8CD9}"/>
              </a:ext>
            </a:extLst>
          </p:cNvPr>
          <p:cNvGrpSpPr/>
          <p:nvPr/>
        </p:nvGrpSpPr>
        <p:grpSpPr>
          <a:xfrm>
            <a:off x="5007685" y="1060084"/>
            <a:ext cx="2621329" cy="2231298"/>
            <a:chOff x="5007685" y="1060084"/>
            <a:chExt cx="2621329" cy="2231298"/>
          </a:xfrm>
        </p:grpSpPr>
        <p:sp>
          <p:nvSpPr>
            <p:cNvPr id="383" name="文本框 382">
              <a:extLst>
                <a:ext uri="{FF2B5EF4-FFF2-40B4-BE49-F238E27FC236}">
                  <a16:creationId xmlns:a16="http://schemas.microsoft.com/office/drawing/2014/main" id="{4E5B362D-D7BC-C94B-CFA5-90BF88FD8A74}"/>
                </a:ext>
              </a:extLst>
            </p:cNvPr>
            <p:cNvSpPr txBox="1"/>
            <p:nvPr/>
          </p:nvSpPr>
          <p:spPr>
            <a:xfrm>
              <a:off x="5007685" y="1060084"/>
              <a:ext cx="1441420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r>
                <a:rPr kumimoji="1" lang="en-US" altLang="zh-CN" sz="8800" b="1" dirty="0">
                  <a:solidFill>
                    <a:schemeClr val="accent1">
                      <a:alpha val="20000"/>
                    </a:schemeClr>
                  </a:solidFill>
                </a:rPr>
                <a:t>01</a:t>
              </a:r>
              <a:endParaRPr kumimoji="1" lang="zh-CN" altLang="en-US" sz="8800" b="1" dirty="0">
                <a:solidFill>
                  <a:schemeClr val="accent1">
                    <a:alpha val="20000"/>
                  </a:schemeClr>
                </a:solidFill>
              </a:endParaRPr>
            </a:p>
          </p:txBody>
        </p:sp>
        <p:sp>
          <p:nvSpPr>
            <p:cNvPr id="380" name="矩形 379">
              <a:extLst>
                <a:ext uri="{FF2B5EF4-FFF2-40B4-BE49-F238E27FC236}">
                  <a16:creationId xmlns:a16="http://schemas.microsoft.com/office/drawing/2014/main" id="{0A865FF7-1DB9-583D-0995-3288FAE58946}"/>
                </a:ext>
              </a:extLst>
            </p:cNvPr>
            <p:cNvSpPr/>
            <p:nvPr/>
          </p:nvSpPr>
          <p:spPr>
            <a:xfrm>
              <a:off x="5011067" y="2433509"/>
              <a:ext cx="2617947" cy="8578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chemeClr val="tx1"/>
                  </a:solidFill>
                </a:rPr>
                <a:t>定义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AIGC</a:t>
              </a:r>
            </a:p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chemeClr val="tx1"/>
                  </a:solidFill>
                </a:rPr>
                <a:t>并解释其基本概念</a:t>
              </a:r>
              <a:endParaRPr lang="en-US" dirty="0"/>
            </a:p>
          </p:txBody>
        </p:sp>
        <p:cxnSp>
          <p:nvCxnSpPr>
            <p:cNvPr id="382" name="直接箭头连接符 381">
              <a:extLst>
                <a:ext uri="{FF2B5EF4-FFF2-40B4-BE49-F238E27FC236}">
                  <a16:creationId xmlns:a16="http://schemas.microsoft.com/office/drawing/2014/main" id="{6DB2BD06-B25F-6B51-9CF6-6E5D95F6640E}"/>
                </a:ext>
              </a:extLst>
            </p:cNvPr>
            <p:cNvCxnSpPr>
              <a:cxnSpLocks/>
            </p:cNvCxnSpPr>
            <p:nvPr/>
          </p:nvCxnSpPr>
          <p:spPr>
            <a:xfrm>
              <a:off x="5011067" y="2320899"/>
              <a:ext cx="2617947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3E143B4-6CE0-1740-2735-BB8A677888A6}"/>
              </a:ext>
            </a:extLst>
          </p:cNvPr>
          <p:cNvGrpSpPr/>
          <p:nvPr/>
        </p:nvGrpSpPr>
        <p:grpSpPr>
          <a:xfrm>
            <a:off x="8737151" y="986959"/>
            <a:ext cx="2781749" cy="2320508"/>
            <a:chOff x="8737151" y="986959"/>
            <a:chExt cx="2781749" cy="2320508"/>
          </a:xfrm>
        </p:grpSpPr>
        <p:sp>
          <p:nvSpPr>
            <p:cNvPr id="388" name="文本框 387">
              <a:extLst>
                <a:ext uri="{FF2B5EF4-FFF2-40B4-BE49-F238E27FC236}">
                  <a16:creationId xmlns:a16="http://schemas.microsoft.com/office/drawing/2014/main" id="{45480965-D311-371A-0FAF-15E9ED8FFC26}"/>
                </a:ext>
              </a:extLst>
            </p:cNvPr>
            <p:cNvSpPr txBox="1"/>
            <p:nvPr/>
          </p:nvSpPr>
          <p:spPr>
            <a:xfrm>
              <a:off x="8737151" y="986959"/>
              <a:ext cx="1441420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r>
                <a:rPr kumimoji="1" lang="en-US" altLang="zh-CN" sz="8800" b="1" dirty="0">
                  <a:solidFill>
                    <a:schemeClr val="accent2">
                      <a:alpha val="20000"/>
                    </a:schemeClr>
                  </a:solidFill>
                </a:rPr>
                <a:t>02</a:t>
              </a:r>
              <a:endParaRPr kumimoji="1" lang="zh-CN" altLang="en-US" sz="8800" b="1" dirty="0">
                <a:solidFill>
                  <a:schemeClr val="accent2">
                    <a:alpha val="20000"/>
                  </a:schemeClr>
                </a:solidFill>
              </a:endParaRPr>
            </a:p>
          </p:txBody>
        </p:sp>
        <p:sp>
          <p:nvSpPr>
            <p:cNvPr id="385" name="矩形 384">
              <a:extLst>
                <a:ext uri="{FF2B5EF4-FFF2-40B4-BE49-F238E27FC236}">
                  <a16:creationId xmlns:a16="http://schemas.microsoft.com/office/drawing/2014/main" id="{ED9BA9B6-D896-A236-DB8B-AAD47214DFA1}"/>
                </a:ext>
              </a:extLst>
            </p:cNvPr>
            <p:cNvSpPr/>
            <p:nvPr/>
          </p:nvSpPr>
          <p:spPr>
            <a:xfrm>
              <a:off x="8900953" y="2445917"/>
              <a:ext cx="2617947" cy="861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Autofit/>
            </a:bodyPr>
            <a:lstStyle/>
            <a:p>
              <a:pPr>
                <a:lnSpc>
                  <a:spcPct val="170000"/>
                </a:lnSpc>
              </a:pPr>
              <a:r>
                <a:rPr kumimoji="1" lang="zh-CN" altLang="en-US" b="1" dirty="0">
                  <a:solidFill>
                    <a:schemeClr val="tx1"/>
                  </a:solidFill>
                </a:rPr>
                <a:t>描述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AIGC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的发展历程和主要里程碑</a:t>
              </a:r>
              <a:endParaRPr kumimoji="1"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87" name="直接箭头连接符 386">
              <a:extLst>
                <a:ext uri="{FF2B5EF4-FFF2-40B4-BE49-F238E27FC236}">
                  <a16:creationId xmlns:a16="http://schemas.microsoft.com/office/drawing/2014/main" id="{74FC88AF-96E4-D427-5D35-86433052BDC0}"/>
                </a:ext>
              </a:extLst>
            </p:cNvPr>
            <p:cNvCxnSpPr>
              <a:cxnSpLocks/>
            </p:cNvCxnSpPr>
            <p:nvPr/>
          </p:nvCxnSpPr>
          <p:spPr>
            <a:xfrm>
              <a:off x="8900953" y="2320899"/>
              <a:ext cx="2617947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1AE27A0-6F52-BC42-E259-52E5AB364898}"/>
              </a:ext>
            </a:extLst>
          </p:cNvPr>
          <p:cNvGrpSpPr/>
          <p:nvPr/>
        </p:nvGrpSpPr>
        <p:grpSpPr>
          <a:xfrm>
            <a:off x="5012319" y="3562947"/>
            <a:ext cx="2640704" cy="2234962"/>
            <a:chOff x="5012319" y="3562947"/>
            <a:chExt cx="2640704" cy="2234962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DF60D2C-B2CB-7996-218C-12799AECB7A4}"/>
                </a:ext>
              </a:extLst>
            </p:cNvPr>
            <p:cNvSpPr txBox="1"/>
            <p:nvPr/>
          </p:nvSpPr>
          <p:spPr>
            <a:xfrm>
              <a:off x="5012319" y="3562947"/>
              <a:ext cx="1441420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r>
                <a:rPr kumimoji="1" lang="en-US" altLang="zh-CN" sz="8800" b="1" dirty="0">
                  <a:solidFill>
                    <a:schemeClr val="accent3">
                      <a:alpha val="20000"/>
                    </a:schemeClr>
                  </a:solidFill>
                </a:rPr>
                <a:t>03</a:t>
              </a:r>
              <a:endParaRPr kumimoji="1" lang="zh-CN" altLang="en-US" sz="8800" b="1" dirty="0">
                <a:solidFill>
                  <a:schemeClr val="accent3">
                    <a:alpha val="20000"/>
                  </a:schemeClr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D8B1075-98E5-9495-3152-47B3CC3886B2}"/>
                </a:ext>
              </a:extLst>
            </p:cNvPr>
            <p:cNvSpPr/>
            <p:nvPr/>
          </p:nvSpPr>
          <p:spPr>
            <a:xfrm>
              <a:off x="5035076" y="4944688"/>
              <a:ext cx="2617947" cy="8532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rmAutofit lnSpcReduction="10000"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chemeClr val="tx1"/>
                  </a:solidFill>
                </a:rPr>
                <a:t>解释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AIGC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的工作机制和关键技术</a:t>
              </a:r>
              <a:endParaRPr lang="en-US" dirty="0"/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C5A29101-316B-B6B2-A549-439FD3398064}"/>
                </a:ext>
              </a:extLst>
            </p:cNvPr>
            <p:cNvCxnSpPr>
              <a:cxnSpLocks/>
            </p:cNvCxnSpPr>
            <p:nvPr/>
          </p:nvCxnSpPr>
          <p:spPr>
            <a:xfrm>
              <a:off x="5035076" y="4832079"/>
              <a:ext cx="2617947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6608DA4-57B9-60FA-48F1-8BFF61A92E74}"/>
              </a:ext>
            </a:extLst>
          </p:cNvPr>
          <p:cNvGrpSpPr/>
          <p:nvPr/>
        </p:nvGrpSpPr>
        <p:grpSpPr>
          <a:xfrm>
            <a:off x="8737151" y="3562039"/>
            <a:ext cx="2779280" cy="2235863"/>
            <a:chOff x="8737151" y="3562039"/>
            <a:chExt cx="2779280" cy="2235863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6876A56-9CAA-7AE4-C130-2D5CA20A6672}"/>
                </a:ext>
              </a:extLst>
            </p:cNvPr>
            <p:cNvSpPr/>
            <p:nvPr/>
          </p:nvSpPr>
          <p:spPr>
            <a:xfrm>
              <a:off x="8898484" y="4949759"/>
              <a:ext cx="2617947" cy="848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b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b="1" dirty="0">
                  <a:solidFill>
                    <a:schemeClr val="tx1"/>
                  </a:solidFill>
                </a:rPr>
                <a:t>独立使用</a:t>
              </a:r>
              <a:r>
                <a:rPr kumimoji="1" lang="en-US" altLang="zh-CN" b="1" dirty="0">
                  <a:solidFill>
                    <a:schemeClr val="tx1"/>
                  </a:solidFill>
                </a:rPr>
                <a:t>AIGC</a:t>
              </a:r>
              <a:r>
                <a:rPr kumimoji="1" lang="zh-CN" altLang="en-US" b="1" dirty="0">
                  <a:solidFill>
                    <a:schemeClr val="tx1"/>
                  </a:solidFill>
                </a:rPr>
                <a:t>工具完成简单的文生图创作任务</a:t>
              </a:r>
              <a:endParaRPr lang="en-US" dirty="0"/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4A163DA6-B9DF-F3AB-7C14-C39644C6FE49}"/>
                </a:ext>
              </a:extLst>
            </p:cNvPr>
            <p:cNvCxnSpPr>
              <a:cxnSpLocks/>
            </p:cNvCxnSpPr>
            <p:nvPr/>
          </p:nvCxnSpPr>
          <p:spPr>
            <a:xfrm>
              <a:off x="8898484" y="4837150"/>
              <a:ext cx="2617947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9314301-9F31-E4F4-08AD-876D067C1775}"/>
                </a:ext>
              </a:extLst>
            </p:cNvPr>
            <p:cNvSpPr txBox="1"/>
            <p:nvPr/>
          </p:nvSpPr>
          <p:spPr>
            <a:xfrm>
              <a:off x="8737151" y="3562039"/>
              <a:ext cx="1441420" cy="14465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r>
                <a:rPr kumimoji="1" lang="en-US" altLang="zh-CN" sz="8800" b="1" dirty="0">
                  <a:solidFill>
                    <a:schemeClr val="accent4">
                      <a:alpha val="20000"/>
                    </a:schemeClr>
                  </a:solidFill>
                </a:rPr>
                <a:t>04</a:t>
              </a:r>
              <a:endParaRPr kumimoji="1" lang="zh-CN" altLang="en-US" sz="8800" b="1" dirty="0">
                <a:solidFill>
                  <a:schemeClr val="accent4">
                    <a:alpha val="20000"/>
                  </a:schemeClr>
                </a:solidFill>
              </a:endParaRPr>
            </a:p>
          </p:txBody>
        </p:sp>
      </p:grpSp>
      <p:grpSp>
        <p:nvGrpSpPr>
          <p:cNvPr id="9" name="组合 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08780291-936B-2CB2-FFB4-39772B49A41E}"/>
              </a:ext>
            </a:extLst>
          </p:cNvPr>
          <p:cNvGrpSpPr>
            <a:grpSpLocks noChangeAspect="1"/>
          </p:cNvGrpSpPr>
          <p:nvPr/>
        </p:nvGrpSpPr>
        <p:grpSpPr>
          <a:xfrm>
            <a:off x="1304554" y="2099567"/>
            <a:ext cx="2548977" cy="3182507"/>
            <a:chOff x="4189413" y="1044575"/>
            <a:chExt cx="3813175" cy="4760913"/>
          </a:xfrm>
        </p:grpSpPr>
        <p:sp>
          <p:nvSpPr>
            <p:cNvPr id="3" name="任意多边形: 形状 2">
              <a:extLst>
                <a:ext uri="{FF2B5EF4-FFF2-40B4-BE49-F238E27FC236}">
                  <a16:creationId xmlns:a16="http://schemas.microsoft.com/office/drawing/2014/main" id="{07CECC2C-56D0-AEBD-0249-5CD3E5DC28A2}"/>
                </a:ext>
              </a:extLst>
            </p:cNvPr>
            <p:cNvSpPr/>
            <p:nvPr/>
          </p:nvSpPr>
          <p:spPr bwMode="auto">
            <a:xfrm>
              <a:off x="4189413" y="1119187"/>
              <a:ext cx="3646487" cy="4686301"/>
            </a:xfrm>
            <a:custGeom>
              <a:avLst/>
              <a:gdLst>
                <a:gd name="T0" fmla="*/ 419 w 437"/>
                <a:gd name="T1" fmla="*/ 563 h 563"/>
                <a:gd name="T2" fmla="*/ 19 w 437"/>
                <a:gd name="T3" fmla="*/ 563 h 563"/>
                <a:gd name="T4" fmla="*/ 0 w 437"/>
                <a:gd name="T5" fmla="*/ 544 h 563"/>
                <a:gd name="T6" fmla="*/ 0 w 437"/>
                <a:gd name="T7" fmla="*/ 19 h 563"/>
                <a:gd name="T8" fmla="*/ 19 w 437"/>
                <a:gd name="T9" fmla="*/ 0 h 563"/>
                <a:gd name="T10" fmla="*/ 419 w 437"/>
                <a:gd name="T11" fmla="*/ 0 h 563"/>
                <a:gd name="T12" fmla="*/ 437 w 437"/>
                <a:gd name="T13" fmla="*/ 19 h 563"/>
                <a:gd name="T14" fmla="*/ 437 w 437"/>
                <a:gd name="T15" fmla="*/ 544 h 563"/>
                <a:gd name="T16" fmla="*/ 419 w 437"/>
                <a:gd name="T17" fmla="*/ 5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563">
                  <a:moveTo>
                    <a:pt x="419" y="563"/>
                  </a:moveTo>
                  <a:cubicBezTo>
                    <a:pt x="19" y="563"/>
                    <a:pt x="19" y="563"/>
                    <a:pt x="19" y="563"/>
                  </a:cubicBezTo>
                  <a:cubicBezTo>
                    <a:pt x="8" y="563"/>
                    <a:pt x="0" y="555"/>
                    <a:pt x="0" y="54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419" y="0"/>
                    <a:pt x="419" y="0"/>
                    <a:pt x="419" y="0"/>
                  </a:cubicBezTo>
                  <a:cubicBezTo>
                    <a:pt x="429" y="0"/>
                    <a:pt x="437" y="8"/>
                    <a:pt x="437" y="19"/>
                  </a:cubicBezTo>
                  <a:cubicBezTo>
                    <a:pt x="437" y="544"/>
                    <a:pt x="437" y="544"/>
                    <a:pt x="437" y="544"/>
                  </a:cubicBezTo>
                  <a:cubicBezTo>
                    <a:pt x="437" y="555"/>
                    <a:pt x="429" y="563"/>
                    <a:pt x="419" y="563"/>
                  </a:cubicBezTo>
                  <a:close/>
                </a:path>
              </a:pathLst>
            </a:custGeom>
            <a:solidFill>
              <a:srgbClr val="F76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0526F13-EEAB-AACD-51D7-9544FB7C2915}"/>
                </a:ext>
              </a:extLst>
            </p:cNvPr>
            <p:cNvSpPr/>
            <p:nvPr/>
          </p:nvSpPr>
          <p:spPr bwMode="auto">
            <a:xfrm>
              <a:off x="4389438" y="1511300"/>
              <a:ext cx="2978150" cy="400208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854271F0-2AE2-5FD9-C2A3-1BC3A45B4D84}"/>
                </a:ext>
              </a:extLst>
            </p:cNvPr>
            <p:cNvSpPr/>
            <p:nvPr/>
          </p:nvSpPr>
          <p:spPr bwMode="auto">
            <a:xfrm>
              <a:off x="5249863" y="1044575"/>
              <a:ext cx="1525588" cy="633413"/>
            </a:xfrm>
            <a:custGeom>
              <a:avLst/>
              <a:gdLst>
                <a:gd name="T0" fmla="*/ 178 w 183"/>
                <a:gd name="T1" fmla="*/ 76 h 76"/>
                <a:gd name="T2" fmla="*/ 6 w 183"/>
                <a:gd name="T3" fmla="*/ 76 h 76"/>
                <a:gd name="T4" fmla="*/ 0 w 183"/>
                <a:gd name="T5" fmla="*/ 70 h 76"/>
                <a:gd name="T6" fmla="*/ 0 w 183"/>
                <a:gd name="T7" fmla="*/ 6 h 76"/>
                <a:gd name="T8" fmla="*/ 6 w 183"/>
                <a:gd name="T9" fmla="*/ 0 h 76"/>
                <a:gd name="T10" fmla="*/ 178 w 183"/>
                <a:gd name="T11" fmla="*/ 0 h 76"/>
                <a:gd name="T12" fmla="*/ 183 w 183"/>
                <a:gd name="T13" fmla="*/ 6 h 76"/>
                <a:gd name="T14" fmla="*/ 183 w 183"/>
                <a:gd name="T15" fmla="*/ 70 h 76"/>
                <a:gd name="T16" fmla="*/ 178 w 183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76">
                  <a:moveTo>
                    <a:pt x="178" y="76"/>
                  </a:moveTo>
                  <a:cubicBezTo>
                    <a:pt x="6" y="76"/>
                    <a:pt x="6" y="76"/>
                    <a:pt x="6" y="76"/>
                  </a:cubicBezTo>
                  <a:cubicBezTo>
                    <a:pt x="2" y="76"/>
                    <a:pt x="0" y="73"/>
                    <a:pt x="0" y="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1" y="0"/>
                    <a:pt x="183" y="3"/>
                    <a:pt x="183" y="6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3"/>
                    <a:pt x="181" y="76"/>
                    <a:pt x="178" y="76"/>
                  </a:cubicBezTo>
                  <a:close/>
                </a:path>
              </a:pathLst>
            </a:custGeom>
            <a:solidFill>
              <a:srgbClr val="FFD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30E900D-E749-C935-7239-87D30D365F04}"/>
                </a:ext>
              </a:extLst>
            </p:cNvPr>
            <p:cNvSpPr/>
            <p:nvPr/>
          </p:nvSpPr>
          <p:spPr bwMode="auto">
            <a:xfrm>
              <a:off x="4522788" y="1360488"/>
              <a:ext cx="2978150" cy="4019550"/>
            </a:xfrm>
            <a:custGeom>
              <a:avLst/>
              <a:gdLst>
                <a:gd name="T0" fmla="*/ 357 w 357"/>
                <a:gd name="T1" fmla="*/ 483 h 483"/>
                <a:gd name="T2" fmla="*/ 62 w 357"/>
                <a:gd name="T3" fmla="*/ 483 h 483"/>
                <a:gd name="T4" fmla="*/ 0 w 357"/>
                <a:gd name="T5" fmla="*/ 421 h 483"/>
                <a:gd name="T6" fmla="*/ 0 w 357"/>
                <a:gd name="T7" fmla="*/ 0 h 483"/>
                <a:gd name="T8" fmla="*/ 357 w 357"/>
                <a:gd name="T9" fmla="*/ 0 h 483"/>
                <a:gd name="T10" fmla="*/ 357 w 357"/>
                <a:gd name="T11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7" h="483">
                  <a:moveTo>
                    <a:pt x="357" y="483"/>
                  </a:moveTo>
                  <a:cubicBezTo>
                    <a:pt x="62" y="483"/>
                    <a:pt x="62" y="483"/>
                    <a:pt x="62" y="483"/>
                  </a:cubicBezTo>
                  <a:cubicBezTo>
                    <a:pt x="28" y="483"/>
                    <a:pt x="0" y="455"/>
                    <a:pt x="0" y="4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7" y="0"/>
                    <a:pt x="357" y="0"/>
                    <a:pt x="357" y="0"/>
                  </a:cubicBezTo>
                  <a:lnTo>
                    <a:pt x="357" y="4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A2F7337C-21FB-3E52-D6E8-87F358FCA7CD}"/>
                </a:ext>
              </a:extLst>
            </p:cNvPr>
            <p:cNvSpPr/>
            <p:nvPr/>
          </p:nvSpPr>
          <p:spPr bwMode="auto">
            <a:xfrm>
              <a:off x="5307013" y="1185863"/>
              <a:ext cx="1393825" cy="358775"/>
            </a:xfrm>
            <a:custGeom>
              <a:avLst/>
              <a:gdLst>
                <a:gd name="T0" fmla="*/ 160 w 167"/>
                <a:gd name="T1" fmla="*/ 0 h 43"/>
                <a:gd name="T2" fmla="*/ 7 w 167"/>
                <a:gd name="T3" fmla="*/ 0 h 43"/>
                <a:gd name="T4" fmla="*/ 0 w 167"/>
                <a:gd name="T5" fmla="*/ 7 h 43"/>
                <a:gd name="T6" fmla="*/ 0 w 167"/>
                <a:gd name="T7" fmla="*/ 36 h 43"/>
                <a:gd name="T8" fmla="*/ 7 w 167"/>
                <a:gd name="T9" fmla="*/ 43 h 43"/>
                <a:gd name="T10" fmla="*/ 60 w 167"/>
                <a:gd name="T11" fmla="*/ 43 h 43"/>
                <a:gd name="T12" fmla="*/ 77 w 167"/>
                <a:gd name="T13" fmla="*/ 35 h 43"/>
                <a:gd name="T14" fmla="*/ 85 w 167"/>
                <a:gd name="T15" fmla="*/ 32 h 43"/>
                <a:gd name="T16" fmla="*/ 93 w 167"/>
                <a:gd name="T17" fmla="*/ 35 h 43"/>
                <a:gd name="T18" fmla="*/ 109 w 167"/>
                <a:gd name="T19" fmla="*/ 43 h 43"/>
                <a:gd name="T20" fmla="*/ 160 w 167"/>
                <a:gd name="T21" fmla="*/ 43 h 43"/>
                <a:gd name="T22" fmla="*/ 167 w 167"/>
                <a:gd name="T23" fmla="*/ 36 h 43"/>
                <a:gd name="T24" fmla="*/ 167 w 167"/>
                <a:gd name="T25" fmla="*/ 7 h 43"/>
                <a:gd name="T26" fmla="*/ 160 w 167"/>
                <a:gd name="T2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7" h="43">
                  <a:moveTo>
                    <a:pt x="16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3"/>
                    <a:pt x="7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7" y="43"/>
                    <a:pt x="72" y="40"/>
                    <a:pt x="77" y="35"/>
                  </a:cubicBezTo>
                  <a:cubicBezTo>
                    <a:pt x="79" y="33"/>
                    <a:pt x="81" y="32"/>
                    <a:pt x="85" y="32"/>
                  </a:cubicBezTo>
                  <a:cubicBezTo>
                    <a:pt x="88" y="32"/>
                    <a:pt x="91" y="33"/>
                    <a:pt x="93" y="35"/>
                  </a:cubicBezTo>
                  <a:cubicBezTo>
                    <a:pt x="97" y="40"/>
                    <a:pt x="103" y="43"/>
                    <a:pt x="109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4" y="43"/>
                    <a:pt x="167" y="40"/>
                    <a:pt x="167" y="36"/>
                  </a:cubicBezTo>
                  <a:cubicBezTo>
                    <a:pt x="167" y="7"/>
                    <a:pt x="167" y="7"/>
                    <a:pt x="167" y="7"/>
                  </a:cubicBezTo>
                  <a:cubicBezTo>
                    <a:pt x="167" y="3"/>
                    <a:pt x="164" y="0"/>
                    <a:pt x="160" y="0"/>
                  </a:cubicBezTo>
                  <a:close/>
                </a:path>
              </a:pathLst>
            </a:custGeom>
            <a:noFill/>
            <a:ln w="66675" cap="rnd">
              <a:solidFill>
                <a:srgbClr val="242D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8794FE7B-8BF9-25C2-BB64-9C3F7EAA9E15}"/>
                </a:ext>
              </a:extLst>
            </p:cNvPr>
            <p:cNvSpPr/>
            <p:nvPr/>
          </p:nvSpPr>
          <p:spPr bwMode="auto">
            <a:xfrm>
              <a:off x="5365750" y="1085850"/>
              <a:ext cx="1293813" cy="200025"/>
            </a:xfrm>
            <a:custGeom>
              <a:avLst/>
              <a:gdLst>
                <a:gd name="T0" fmla="*/ 149 w 155"/>
                <a:gd name="T1" fmla="*/ 24 h 24"/>
                <a:gd name="T2" fmla="*/ 7 w 155"/>
                <a:gd name="T3" fmla="*/ 24 h 24"/>
                <a:gd name="T4" fmla="*/ 0 w 155"/>
                <a:gd name="T5" fmla="*/ 17 h 24"/>
                <a:gd name="T6" fmla="*/ 0 w 155"/>
                <a:gd name="T7" fmla="*/ 7 h 24"/>
                <a:gd name="T8" fmla="*/ 7 w 155"/>
                <a:gd name="T9" fmla="*/ 0 h 24"/>
                <a:gd name="T10" fmla="*/ 149 w 155"/>
                <a:gd name="T11" fmla="*/ 0 h 24"/>
                <a:gd name="T12" fmla="*/ 155 w 155"/>
                <a:gd name="T13" fmla="*/ 7 h 24"/>
                <a:gd name="T14" fmla="*/ 155 w 155"/>
                <a:gd name="T15" fmla="*/ 17 h 24"/>
                <a:gd name="T16" fmla="*/ 149 w 155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24">
                  <a:moveTo>
                    <a:pt x="149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3" y="24"/>
                    <a:pt x="0" y="21"/>
                    <a:pt x="0" y="1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2" y="0"/>
                    <a:pt x="155" y="3"/>
                    <a:pt x="155" y="7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5" y="21"/>
                    <a:pt x="152" y="24"/>
                    <a:pt x="149" y="24"/>
                  </a:cubicBezTo>
                  <a:close/>
                </a:path>
              </a:pathLst>
            </a:custGeom>
            <a:solidFill>
              <a:srgbClr val="5668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146F08E0-7362-5332-27F6-AA3CB6D391E4}"/>
                </a:ext>
              </a:extLst>
            </p:cNvPr>
            <p:cNvSpPr/>
            <p:nvPr/>
          </p:nvSpPr>
          <p:spPr bwMode="auto">
            <a:xfrm>
              <a:off x="5040313" y="4864100"/>
              <a:ext cx="2962275" cy="515938"/>
            </a:xfrm>
            <a:custGeom>
              <a:avLst/>
              <a:gdLst>
                <a:gd name="T0" fmla="*/ 63 w 355"/>
                <a:gd name="T1" fmla="*/ 0 h 62"/>
                <a:gd name="T2" fmla="*/ 0 w 355"/>
                <a:gd name="T3" fmla="*/ 62 h 62"/>
                <a:gd name="T4" fmla="*/ 293 w 355"/>
                <a:gd name="T5" fmla="*/ 62 h 62"/>
                <a:gd name="T6" fmla="*/ 355 w 355"/>
                <a:gd name="T7" fmla="*/ 0 h 62"/>
                <a:gd name="T8" fmla="*/ 63 w 355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62">
                  <a:moveTo>
                    <a:pt x="63" y="0"/>
                  </a:moveTo>
                  <a:cubicBezTo>
                    <a:pt x="63" y="34"/>
                    <a:pt x="35" y="62"/>
                    <a:pt x="0" y="62"/>
                  </a:cubicBezTo>
                  <a:cubicBezTo>
                    <a:pt x="293" y="62"/>
                    <a:pt x="293" y="62"/>
                    <a:pt x="293" y="62"/>
                  </a:cubicBezTo>
                  <a:cubicBezTo>
                    <a:pt x="328" y="62"/>
                    <a:pt x="355" y="34"/>
                    <a:pt x="355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B081F33-E64D-F67E-16F3-1BA8B00B57C0}"/>
                </a:ext>
              </a:extLst>
            </p:cNvPr>
            <p:cNvSpPr/>
            <p:nvPr/>
          </p:nvSpPr>
          <p:spPr bwMode="auto">
            <a:xfrm>
              <a:off x="4848225" y="2001838"/>
              <a:ext cx="701675" cy="690563"/>
            </a:xfrm>
            <a:prstGeom prst="rect">
              <a:avLst/>
            </a:prstGeom>
            <a:solidFill>
              <a:srgbClr val="FFC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B090E2B-979A-72BB-1269-1F45DB79F16B}"/>
                </a:ext>
              </a:extLst>
            </p:cNvPr>
            <p:cNvSpPr/>
            <p:nvPr/>
          </p:nvSpPr>
          <p:spPr bwMode="auto">
            <a:xfrm>
              <a:off x="4848225" y="3025775"/>
              <a:ext cx="701675" cy="6905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2F9593E-08ED-C03C-6207-49ABF54C5EF8}"/>
                </a:ext>
              </a:extLst>
            </p:cNvPr>
            <p:cNvSpPr/>
            <p:nvPr/>
          </p:nvSpPr>
          <p:spPr bwMode="auto">
            <a:xfrm>
              <a:off x="4848225" y="4049713"/>
              <a:ext cx="701675" cy="698500"/>
            </a:xfrm>
            <a:prstGeom prst="rect">
              <a:avLst/>
            </a:prstGeom>
            <a:solidFill>
              <a:srgbClr val="F76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2D1E85F-FDDA-D96B-BDCC-B23E7532ACC2}"/>
                </a:ext>
              </a:extLst>
            </p:cNvPr>
            <p:cNvSpPr/>
            <p:nvPr/>
          </p:nvSpPr>
          <p:spPr bwMode="auto">
            <a:xfrm>
              <a:off x="5775325" y="2001838"/>
              <a:ext cx="1384300" cy="690563"/>
            </a:xfrm>
            <a:prstGeom prst="rect">
              <a:avLst/>
            </a:prstGeom>
            <a:solidFill>
              <a:srgbClr val="E9E5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5C7C9BE-1798-5290-60F6-F4B1834AA5E4}"/>
                </a:ext>
              </a:extLst>
            </p:cNvPr>
            <p:cNvSpPr/>
            <p:nvPr/>
          </p:nvSpPr>
          <p:spPr bwMode="auto">
            <a:xfrm>
              <a:off x="5775325" y="3025775"/>
              <a:ext cx="1384300" cy="698500"/>
            </a:xfrm>
            <a:prstGeom prst="rect">
              <a:avLst/>
            </a:prstGeom>
            <a:solidFill>
              <a:srgbClr val="E9E5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0E10E7C-901A-48F9-7C96-CB3B14BDFC1E}"/>
                </a:ext>
              </a:extLst>
            </p:cNvPr>
            <p:cNvSpPr/>
            <p:nvPr/>
          </p:nvSpPr>
          <p:spPr bwMode="auto">
            <a:xfrm>
              <a:off x="5775325" y="4049713"/>
              <a:ext cx="1384300" cy="698500"/>
            </a:xfrm>
            <a:prstGeom prst="rect">
              <a:avLst/>
            </a:prstGeom>
            <a:solidFill>
              <a:srgbClr val="E9E5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ACA8932-40EB-65A5-4786-182DA76C7863}"/>
                </a:ext>
              </a:extLst>
            </p:cNvPr>
            <p:cNvSpPr/>
            <p:nvPr/>
          </p:nvSpPr>
          <p:spPr bwMode="auto">
            <a:xfrm>
              <a:off x="5040313" y="2001838"/>
              <a:ext cx="509588" cy="482600"/>
            </a:xfrm>
            <a:custGeom>
              <a:avLst/>
              <a:gdLst>
                <a:gd name="T0" fmla="*/ 0 w 321"/>
                <a:gd name="T1" fmla="*/ 199 h 304"/>
                <a:gd name="T2" fmla="*/ 100 w 321"/>
                <a:gd name="T3" fmla="*/ 304 h 304"/>
                <a:gd name="T4" fmla="*/ 321 w 321"/>
                <a:gd name="T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1" h="304">
                  <a:moveTo>
                    <a:pt x="0" y="199"/>
                  </a:moveTo>
                  <a:lnTo>
                    <a:pt x="100" y="304"/>
                  </a:lnTo>
                  <a:lnTo>
                    <a:pt x="321" y="0"/>
                  </a:lnTo>
                </a:path>
              </a:pathLst>
            </a:custGeom>
            <a:noFill/>
            <a:ln w="66675" cap="rnd">
              <a:solidFill>
                <a:srgbClr val="242D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F9C06A1-BC5A-502C-7026-01E7000B9634}"/>
                </a:ext>
              </a:extLst>
            </p:cNvPr>
            <p:cNvSpPr/>
            <p:nvPr/>
          </p:nvSpPr>
          <p:spPr bwMode="auto">
            <a:xfrm>
              <a:off x="5040313" y="3025775"/>
              <a:ext cx="509588" cy="490538"/>
            </a:xfrm>
            <a:custGeom>
              <a:avLst/>
              <a:gdLst>
                <a:gd name="T0" fmla="*/ 0 w 321"/>
                <a:gd name="T1" fmla="*/ 199 h 309"/>
                <a:gd name="T2" fmla="*/ 100 w 321"/>
                <a:gd name="T3" fmla="*/ 309 h 309"/>
                <a:gd name="T4" fmla="*/ 321 w 321"/>
                <a:gd name="T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21" h="309">
                  <a:moveTo>
                    <a:pt x="0" y="199"/>
                  </a:moveTo>
                  <a:lnTo>
                    <a:pt x="100" y="309"/>
                  </a:lnTo>
                  <a:lnTo>
                    <a:pt x="321" y="0"/>
                  </a:lnTo>
                </a:path>
              </a:pathLst>
            </a:custGeom>
            <a:noFill/>
            <a:ln w="66675" cap="rnd">
              <a:solidFill>
                <a:srgbClr val="242D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874F916-2720-0B60-2384-D7D1FD2048C5}"/>
                </a:ext>
              </a:extLst>
            </p:cNvPr>
            <p:cNvSpPr/>
            <p:nvPr/>
          </p:nvSpPr>
          <p:spPr bwMode="auto">
            <a:xfrm>
              <a:off x="5891213" y="2151063"/>
              <a:ext cx="584200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5609D46-0B23-D226-4586-7B128F7687E2}"/>
                </a:ext>
              </a:extLst>
            </p:cNvPr>
            <p:cNvSpPr/>
            <p:nvPr/>
          </p:nvSpPr>
          <p:spPr bwMode="auto">
            <a:xfrm>
              <a:off x="5891213" y="2317750"/>
              <a:ext cx="292100" cy="66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55D393A-956F-725C-55B6-E3FC748080F6}"/>
                </a:ext>
              </a:extLst>
            </p:cNvPr>
            <p:cNvSpPr/>
            <p:nvPr/>
          </p:nvSpPr>
          <p:spPr bwMode="auto">
            <a:xfrm>
              <a:off x="6275388" y="2317750"/>
              <a:ext cx="392113" cy="66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ED97CC4-0A49-E004-60FF-D0760B6E352F}"/>
                </a:ext>
              </a:extLst>
            </p:cNvPr>
            <p:cNvSpPr/>
            <p:nvPr/>
          </p:nvSpPr>
          <p:spPr bwMode="auto">
            <a:xfrm>
              <a:off x="6716713" y="2317750"/>
              <a:ext cx="342900" cy="66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4B311BC-F553-2810-9100-1BD230C78CAC}"/>
                </a:ext>
              </a:extLst>
            </p:cNvPr>
            <p:cNvSpPr/>
            <p:nvPr/>
          </p:nvSpPr>
          <p:spPr bwMode="auto">
            <a:xfrm>
              <a:off x="5891213" y="2492375"/>
              <a:ext cx="384175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8872ABE-2ECC-4574-A4D1-11C0FB3285F0}"/>
                </a:ext>
              </a:extLst>
            </p:cNvPr>
            <p:cNvSpPr/>
            <p:nvPr/>
          </p:nvSpPr>
          <p:spPr bwMode="auto">
            <a:xfrm>
              <a:off x="6367463" y="2492375"/>
              <a:ext cx="382588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2BF6B74-FFBE-836A-4CB9-250F40A7A2A3}"/>
                </a:ext>
              </a:extLst>
            </p:cNvPr>
            <p:cNvSpPr/>
            <p:nvPr/>
          </p:nvSpPr>
          <p:spPr bwMode="auto">
            <a:xfrm>
              <a:off x="6559550" y="2151063"/>
              <a:ext cx="333375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A9BF88C-B049-2128-3196-FF8B9A3FE180}"/>
                </a:ext>
              </a:extLst>
            </p:cNvPr>
            <p:cNvSpPr/>
            <p:nvPr/>
          </p:nvSpPr>
          <p:spPr bwMode="auto">
            <a:xfrm>
              <a:off x="6951663" y="2151063"/>
              <a:ext cx="107950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B32C7B8-DA76-A77D-0CAD-C6393A987F42}"/>
                </a:ext>
              </a:extLst>
            </p:cNvPr>
            <p:cNvSpPr/>
            <p:nvPr/>
          </p:nvSpPr>
          <p:spPr bwMode="auto">
            <a:xfrm>
              <a:off x="5891213" y="3175000"/>
              <a:ext cx="584200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244DE3D-7AD4-2FD5-2E09-442EDCC76110}"/>
                </a:ext>
              </a:extLst>
            </p:cNvPr>
            <p:cNvSpPr/>
            <p:nvPr/>
          </p:nvSpPr>
          <p:spPr bwMode="auto">
            <a:xfrm>
              <a:off x="5891213" y="3341688"/>
              <a:ext cx="292100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DAA9389-41D0-F7B3-C1E7-401D54DD5327}"/>
                </a:ext>
              </a:extLst>
            </p:cNvPr>
            <p:cNvSpPr/>
            <p:nvPr/>
          </p:nvSpPr>
          <p:spPr bwMode="auto">
            <a:xfrm>
              <a:off x="6275388" y="3341688"/>
              <a:ext cx="392113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31E266B-80FE-E7B0-DCB6-91A0AAA272CC}"/>
                </a:ext>
              </a:extLst>
            </p:cNvPr>
            <p:cNvSpPr/>
            <p:nvPr/>
          </p:nvSpPr>
          <p:spPr bwMode="auto">
            <a:xfrm>
              <a:off x="6716713" y="3341688"/>
              <a:ext cx="342900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87FDCA8-A4A9-796D-F001-6478E687BD1F}"/>
                </a:ext>
              </a:extLst>
            </p:cNvPr>
            <p:cNvSpPr/>
            <p:nvPr/>
          </p:nvSpPr>
          <p:spPr bwMode="auto">
            <a:xfrm>
              <a:off x="5891213" y="3516313"/>
              <a:ext cx="384175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B637CD8-2F68-A732-64DF-6A69E491C2EF}"/>
                </a:ext>
              </a:extLst>
            </p:cNvPr>
            <p:cNvSpPr/>
            <p:nvPr/>
          </p:nvSpPr>
          <p:spPr bwMode="auto">
            <a:xfrm>
              <a:off x="6367463" y="3516313"/>
              <a:ext cx="382588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196FCCB-7421-2040-76B8-5AF45CA16E83}"/>
                </a:ext>
              </a:extLst>
            </p:cNvPr>
            <p:cNvSpPr/>
            <p:nvPr/>
          </p:nvSpPr>
          <p:spPr bwMode="auto">
            <a:xfrm>
              <a:off x="6559550" y="3175000"/>
              <a:ext cx="333375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248F065-BCCF-EC04-BBFB-FAD8F98BF015}"/>
                </a:ext>
              </a:extLst>
            </p:cNvPr>
            <p:cNvSpPr/>
            <p:nvPr/>
          </p:nvSpPr>
          <p:spPr bwMode="auto">
            <a:xfrm>
              <a:off x="6951663" y="3167063"/>
              <a:ext cx="107950" cy="66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76927A1-183A-DCC0-38C9-5B42867E38C5}"/>
                </a:ext>
              </a:extLst>
            </p:cNvPr>
            <p:cNvSpPr/>
            <p:nvPr/>
          </p:nvSpPr>
          <p:spPr bwMode="auto">
            <a:xfrm>
              <a:off x="5891213" y="4191000"/>
              <a:ext cx="584200" cy="66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919683-213E-6CAF-F1D4-2DEE3781B3ED}"/>
                </a:ext>
              </a:extLst>
            </p:cNvPr>
            <p:cNvSpPr/>
            <p:nvPr/>
          </p:nvSpPr>
          <p:spPr bwMode="auto">
            <a:xfrm>
              <a:off x="5891213" y="4365625"/>
              <a:ext cx="292100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3CE040C-9616-2E8A-8C1A-1A6F06177047}"/>
                </a:ext>
              </a:extLst>
            </p:cNvPr>
            <p:cNvSpPr/>
            <p:nvPr/>
          </p:nvSpPr>
          <p:spPr bwMode="auto">
            <a:xfrm>
              <a:off x="6275388" y="4365625"/>
              <a:ext cx="392113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7AC3063-02DD-4026-B6AB-57A30679B944}"/>
                </a:ext>
              </a:extLst>
            </p:cNvPr>
            <p:cNvSpPr/>
            <p:nvPr/>
          </p:nvSpPr>
          <p:spPr bwMode="auto">
            <a:xfrm>
              <a:off x="6716713" y="4365625"/>
              <a:ext cx="342900" cy="587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406B2DA-0E38-192A-73F9-9B6882B495DF}"/>
                </a:ext>
              </a:extLst>
            </p:cNvPr>
            <p:cNvSpPr/>
            <p:nvPr/>
          </p:nvSpPr>
          <p:spPr bwMode="auto">
            <a:xfrm>
              <a:off x="5891213" y="4532313"/>
              <a:ext cx="384175" cy="66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61BE7B6-61D4-515F-3FB6-AA30B16D786C}"/>
                </a:ext>
              </a:extLst>
            </p:cNvPr>
            <p:cNvSpPr/>
            <p:nvPr/>
          </p:nvSpPr>
          <p:spPr bwMode="auto">
            <a:xfrm>
              <a:off x="6367463" y="4532313"/>
              <a:ext cx="382588" cy="66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E2E8C3A-96D1-42E7-F58D-F233B76D3E63}"/>
                </a:ext>
              </a:extLst>
            </p:cNvPr>
            <p:cNvSpPr/>
            <p:nvPr/>
          </p:nvSpPr>
          <p:spPr bwMode="auto">
            <a:xfrm>
              <a:off x="6559550" y="4191000"/>
              <a:ext cx="333375" cy="66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7FD8DF6-A145-6253-6F7F-5649E0A39BAF}"/>
                </a:ext>
              </a:extLst>
            </p:cNvPr>
            <p:cNvSpPr/>
            <p:nvPr/>
          </p:nvSpPr>
          <p:spPr bwMode="auto">
            <a:xfrm>
              <a:off x="6951663" y="4191000"/>
              <a:ext cx="107950" cy="571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44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82B01F3-A0E1-4D91-1408-0EF6C94B5551}"/>
              </a:ext>
            </a:extLst>
          </p:cNvPr>
          <p:cNvSpPr/>
          <p:nvPr/>
        </p:nvSpPr>
        <p:spPr>
          <a:xfrm>
            <a:off x="1430694" y="1028700"/>
            <a:ext cx="9330611" cy="1421623"/>
          </a:xfrm>
          <a:prstGeom prst="rect">
            <a:avLst/>
          </a:prstGeom>
          <a:solidFill>
            <a:srgbClr val="DFE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2022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年是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AIGC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AI-Generated Content,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人工智能生成内容）爆火出圈的一年，不仅被消费者追捧，而且备受投资界关注，更是被技术和产业界竞相追逐。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9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23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日，红杉美国发表文章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《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生成式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AI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：一个创造性的新世界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》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，认为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AIGC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会代表新一轮范式转移的开始。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66A7EC-C4DA-8B98-DE59-2B61F49C2E51}"/>
              </a:ext>
            </a:extLst>
          </p:cNvPr>
          <p:cNvSpPr/>
          <p:nvPr/>
        </p:nvSpPr>
        <p:spPr>
          <a:xfrm>
            <a:off x="1430693" y="2627345"/>
            <a:ext cx="9330611" cy="3608355"/>
          </a:xfrm>
          <a:prstGeom prst="rect">
            <a:avLst/>
          </a:prstGeom>
          <a:solidFill>
            <a:srgbClr val="FDDDC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2022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10 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月，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Stability AI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获得约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亿美元融资，估值高达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10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亿美元，跻身独角兽行列。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Stability AI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发布的开源模型，可以根据用户输入的文字描述（称为提示词，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prompts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）自动生成图像，即文生图（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Text-to-Image, T2I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）。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Stable Diffusion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、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DALL-E 2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、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+mn-ea"/>
              </a:rPr>
              <a:t>MidJourney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等可以 生成图片的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AIGC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模型引爆了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AI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作画领域，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AI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作画风行一时，标志人工智能向艺术领域渗透。 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2022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年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12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月，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OpenAI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的大型语言生成模型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ChatGPT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刷爆网络，它能胜任刷高情商对话、生成代码、构思剧本和小说等多个场景，将入机对话推向新的高度，让网友们不禁怀疑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ChatGPT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是否已经具有人类智能。全球各大科技企业都在积极拥抱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AIGC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，不断推出相关的技术、平台和应用。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B6A9C6F5-4B94-BF54-D994-0DBD97C3AD8B}"/>
              </a:ext>
            </a:extLst>
          </p:cNvPr>
          <p:cNvSpPr txBox="1">
            <a:spLocks/>
          </p:cNvSpPr>
          <p:nvPr/>
        </p:nvSpPr>
        <p:spPr>
          <a:xfrm>
            <a:off x="666748" y="-48434"/>
            <a:ext cx="10858500" cy="9001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dirty="0"/>
          </a:p>
          <a:p>
            <a:r>
              <a:rPr lang="zh-CN" altLang="en-US" dirty="0"/>
              <a:t>前言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9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430EA-D5FA-9057-D750-4F6928D3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的定义</a:t>
            </a:r>
            <a:endParaRPr 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FE980D4-1BAC-7049-7C6A-671BC091D098}"/>
              </a:ext>
            </a:extLst>
          </p:cNvPr>
          <p:cNvGrpSpPr/>
          <p:nvPr/>
        </p:nvGrpSpPr>
        <p:grpSpPr>
          <a:xfrm>
            <a:off x="0" y="1028699"/>
            <a:ext cx="11075437" cy="5330372"/>
            <a:chOff x="0" y="1028699"/>
            <a:chExt cx="11075437" cy="5330372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9BF65D9-2F85-CEB5-6763-26C93CA5369A}"/>
                </a:ext>
              </a:extLst>
            </p:cNvPr>
            <p:cNvGrpSpPr/>
            <p:nvPr/>
          </p:nvGrpSpPr>
          <p:grpSpPr>
            <a:xfrm>
              <a:off x="4879911" y="1418253"/>
              <a:ext cx="6195526" cy="3956180"/>
              <a:chOff x="5051361" y="1418253"/>
              <a:chExt cx="6195526" cy="3956180"/>
            </a:xfrm>
          </p:grpSpPr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B0A54DFC-3DE2-49E1-BE97-2359DB5C6387}"/>
                  </a:ext>
                </a:extLst>
              </p:cNvPr>
              <p:cNvSpPr/>
              <p:nvPr/>
            </p:nvSpPr>
            <p:spPr>
              <a:xfrm>
                <a:off x="5051361" y="1418253"/>
                <a:ext cx="6195526" cy="3956180"/>
              </a:xfrm>
              <a:prstGeom prst="roundRect">
                <a:avLst>
                  <a:gd name="adj" fmla="val 5654"/>
                </a:avLst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5AAAF5F-6DFE-4978-EF41-044C41BB20D0}"/>
                  </a:ext>
                </a:extLst>
              </p:cNvPr>
              <p:cNvSpPr txBox="1"/>
              <p:nvPr/>
            </p:nvSpPr>
            <p:spPr bwMode="auto">
              <a:xfrm>
                <a:off x="5276372" y="2211053"/>
                <a:ext cx="5745504" cy="23705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dirty="0">
                    <a:latin typeface="+mn-ea"/>
                  </a:rPr>
                  <a:t>AIGC</a:t>
                </a:r>
                <a:r>
                  <a:rPr lang="zh-CN" altLang="en-US" dirty="0">
                    <a:latin typeface="+mn-ea"/>
                  </a:rPr>
                  <a:t>最基本的能力是</a:t>
                </a:r>
                <a:r>
                  <a:rPr lang="zh-CN" altLang="en-US" b="1" dirty="0">
                    <a:latin typeface="+mn-ea"/>
                  </a:rPr>
                  <a:t>生成内容</a:t>
                </a:r>
                <a:r>
                  <a:rPr lang="en-US" altLang="zh-CN" b="1" dirty="0">
                    <a:latin typeface="+mn-ea"/>
                  </a:rPr>
                  <a:t>(generating content),</a:t>
                </a:r>
                <a:r>
                  <a:rPr lang="zh-CN" altLang="en-US" dirty="0">
                    <a:latin typeface="+mn-ea"/>
                  </a:rPr>
                  <a:t>包括文本、图像、音频、视频、代码、</a:t>
                </a:r>
                <a:r>
                  <a:rPr lang="en-US" altLang="zh-CN" dirty="0">
                    <a:latin typeface="+mn-ea"/>
                  </a:rPr>
                  <a:t>3D</a:t>
                </a:r>
                <a:r>
                  <a:rPr lang="zh-CN" altLang="en-US" dirty="0">
                    <a:latin typeface="+mn-ea"/>
                  </a:rPr>
                  <a:t>内容或者几种媒介类型相转换、组合的“多模态内容”。</a:t>
                </a:r>
                <a:endParaRPr lang="en-US" altLang="zh-CN" dirty="0">
                  <a:latin typeface="+mn-ea"/>
                </a:endParaRPr>
              </a:p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dirty="0">
                    <a:latin typeface="+mn-ea"/>
                  </a:rPr>
                  <a:t>AIGC</a:t>
                </a:r>
                <a:r>
                  <a:rPr lang="zh-CN" altLang="en-US" dirty="0">
                    <a:latin typeface="+mn-ea"/>
                  </a:rPr>
                  <a:t>这种</a:t>
                </a:r>
                <a:r>
                  <a:rPr lang="en-US" altLang="zh-CN" dirty="0">
                    <a:latin typeface="+mn-ea"/>
                  </a:rPr>
                  <a:t>"</a:t>
                </a:r>
                <a:r>
                  <a:rPr lang="zh-CN" altLang="en-US" dirty="0">
                    <a:latin typeface="+mn-ea"/>
                  </a:rPr>
                  <a:t>生成”的能力，使其能够以远超人类效率、低成本、较高质量创造海量的内容。</a:t>
                </a:r>
              </a:p>
            </p:txBody>
          </p:sp>
        </p:grpSp>
        <p:pic>
          <p:nvPicPr>
            <p:cNvPr id="4" name="图片 3" descr="卡通人物&#10;&#10;中度可信度描述已自动生成">
              <a:extLst>
                <a:ext uri="{FF2B5EF4-FFF2-40B4-BE49-F238E27FC236}">
                  <a16:creationId xmlns:a16="http://schemas.microsoft.com/office/drawing/2014/main" id="{43240EC7-38E2-D129-FC8C-557BC589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8699"/>
              <a:ext cx="5330372" cy="5330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52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2F2D8C45-FE91-7FCB-DDA5-1DE265B21AA9}"/>
              </a:ext>
            </a:extLst>
          </p:cNvPr>
          <p:cNvSpPr/>
          <p:nvPr/>
        </p:nvSpPr>
        <p:spPr>
          <a:xfrm>
            <a:off x="0" y="4566347"/>
            <a:ext cx="12192000" cy="2291654"/>
          </a:xfrm>
          <a:prstGeom prst="round2SameRect">
            <a:avLst/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05EE5BD-99E6-6785-5029-7A455F997B40}"/>
              </a:ext>
            </a:extLst>
          </p:cNvPr>
          <p:cNvSpPr/>
          <p:nvPr/>
        </p:nvSpPr>
        <p:spPr>
          <a:xfrm>
            <a:off x="1585310" y="4418000"/>
            <a:ext cx="304098" cy="30409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A5FED1C-27A8-7EAE-BDF6-B52AC9AA899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737358" y="3337398"/>
            <a:ext cx="1" cy="1080602"/>
          </a:xfrm>
          <a:prstGeom prst="line">
            <a:avLst/>
          </a:prstGeom>
          <a:ln w="19050">
            <a:solidFill>
              <a:schemeClr val="accent1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A146484-D42D-D5C8-A4F9-6CBD5F0F9ADE}"/>
              </a:ext>
            </a:extLst>
          </p:cNvPr>
          <p:cNvGrpSpPr/>
          <p:nvPr/>
        </p:nvGrpSpPr>
        <p:grpSpPr>
          <a:xfrm>
            <a:off x="695072" y="2642333"/>
            <a:ext cx="2076777" cy="3491767"/>
            <a:chOff x="695072" y="2642333"/>
            <a:chExt cx="2076777" cy="3491767"/>
          </a:xfrm>
        </p:grpSpPr>
        <p:sp>
          <p:nvSpPr>
            <p:cNvPr id="27" name="矩形: 圆顶角 26">
              <a:extLst>
                <a:ext uri="{FF2B5EF4-FFF2-40B4-BE49-F238E27FC236}">
                  <a16:creationId xmlns:a16="http://schemas.microsoft.com/office/drawing/2014/main" id="{DE43D7D6-97FD-3786-98D8-D279C5894272}"/>
                </a:ext>
              </a:extLst>
            </p:cNvPr>
            <p:cNvSpPr/>
            <p:nvPr/>
          </p:nvSpPr>
          <p:spPr>
            <a:xfrm>
              <a:off x="720766" y="3499609"/>
              <a:ext cx="2051083" cy="839872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zh-CN" altLang="en-US" b="1" dirty="0">
                  <a:solidFill>
                    <a:srgbClr val="FFFFFF"/>
                  </a:solidFill>
                  <a:latin typeface="+mn-ea"/>
                </a:rPr>
                <a:t>早期萌芽阶段（</a:t>
              </a:r>
              <a:r>
                <a:rPr lang="en-US" altLang="zh-CN" b="1" dirty="0">
                  <a:solidFill>
                    <a:srgbClr val="FFFFFF"/>
                  </a:solidFill>
                  <a:latin typeface="+mn-ea"/>
                </a:rPr>
                <a:t>1950s-1990s</a:t>
              </a:r>
              <a:r>
                <a:rPr lang="zh-CN" altLang="en-US" b="1" dirty="0">
                  <a:solidFill>
                    <a:srgbClr val="FFFFFF"/>
                  </a:solidFill>
                  <a:latin typeface="+mn-ea"/>
                </a:rPr>
                <a:t>）</a:t>
              </a: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E1736702-F121-E3A3-9D49-143BA493F2F4}"/>
                </a:ext>
              </a:extLst>
            </p:cNvPr>
            <p:cNvSpPr/>
            <p:nvPr/>
          </p:nvSpPr>
          <p:spPr bwMode="auto">
            <a:xfrm>
              <a:off x="1426817" y="2642333"/>
              <a:ext cx="639821" cy="515984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A2CC754-5266-6830-9576-A99C8D8503E8}"/>
                </a:ext>
              </a:extLst>
            </p:cNvPr>
            <p:cNvSpPr/>
            <p:nvPr/>
          </p:nvSpPr>
          <p:spPr bwMode="auto">
            <a:xfrm>
              <a:off x="695072" y="4985440"/>
              <a:ext cx="2007132" cy="1148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latin typeface="+mn-ea"/>
                </a:rPr>
                <a:t>由计算机创作的弦乐四重奏</a:t>
              </a:r>
              <a:r>
                <a:rPr lang="en-US" altLang="zh-CN" sz="1200" dirty="0">
                  <a:latin typeface="+mn-ea"/>
                </a:rPr>
                <a:t>《</a:t>
              </a:r>
              <a:r>
                <a:rPr lang="zh-CN" altLang="en-US" sz="1200" dirty="0">
                  <a:latin typeface="+mn-ea"/>
                </a:rPr>
                <a:t>伊利亚克组曲</a:t>
              </a:r>
              <a:r>
                <a:rPr lang="en-US" altLang="zh-CN" sz="1200" dirty="0">
                  <a:latin typeface="+mn-ea"/>
                </a:rPr>
                <a:t>》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715B0E9-7A28-49BD-22CD-6F8B0CE12D03}"/>
              </a:ext>
            </a:extLst>
          </p:cNvPr>
          <p:cNvGrpSpPr/>
          <p:nvPr/>
        </p:nvGrpSpPr>
        <p:grpSpPr>
          <a:xfrm>
            <a:off x="4616044" y="2092322"/>
            <a:ext cx="2759308" cy="4406050"/>
            <a:chOff x="9103890" y="2099525"/>
            <a:chExt cx="2759308" cy="4406050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C85C7DD-43F8-AC02-71AD-60CCB98EC445}"/>
                </a:ext>
              </a:extLst>
            </p:cNvPr>
            <p:cNvSpPr/>
            <p:nvPr/>
          </p:nvSpPr>
          <p:spPr>
            <a:xfrm>
              <a:off x="10402005" y="4433024"/>
              <a:ext cx="304098" cy="30409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+mn-ea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75A81AD-F3CB-CC19-8597-CA61B19F4370}"/>
                </a:ext>
              </a:extLst>
            </p:cNvPr>
            <p:cNvCxnSpPr>
              <a:cxnSpLocks/>
            </p:cNvCxnSpPr>
            <p:nvPr/>
          </p:nvCxnSpPr>
          <p:spPr>
            <a:xfrm>
              <a:off x="10554055" y="2758197"/>
              <a:ext cx="0" cy="1811848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3BC2B4E-65E0-F3FC-F81D-2689F5D39E59}"/>
                </a:ext>
              </a:extLst>
            </p:cNvPr>
            <p:cNvGrpSpPr/>
            <p:nvPr/>
          </p:nvGrpSpPr>
          <p:grpSpPr>
            <a:xfrm>
              <a:off x="9103890" y="2099525"/>
              <a:ext cx="2759308" cy="4406050"/>
              <a:chOff x="2057468" y="2196726"/>
              <a:chExt cx="2759308" cy="4406050"/>
            </a:xfrm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02922B15-24B6-05FD-A731-6469F11E54FD}"/>
                  </a:ext>
                </a:extLst>
              </p:cNvPr>
              <p:cNvSpPr/>
              <p:nvPr/>
            </p:nvSpPr>
            <p:spPr bwMode="auto">
              <a:xfrm>
                <a:off x="3235238" y="2196726"/>
                <a:ext cx="544783" cy="536889"/>
              </a:xfrm>
              <a:custGeom>
                <a:avLst/>
                <a:gdLst/>
                <a:ahLst/>
                <a:cxnLst>
                  <a:cxn ang="0">
                    <a:pos x="59" y="63"/>
                  </a:cxn>
                  <a:cxn ang="0">
                    <a:pos x="55" y="61"/>
                  </a:cxn>
                  <a:cxn ang="0">
                    <a:pos x="42" y="48"/>
                  </a:cxn>
                  <a:cxn ang="0">
                    <a:pos x="27" y="53"/>
                  </a:cxn>
                  <a:cxn ang="0">
                    <a:pos x="0" y="26"/>
                  </a:cxn>
                  <a:cxn ang="0">
                    <a:pos x="27" y="0"/>
                  </a:cxn>
                  <a:cxn ang="0">
                    <a:pos x="54" y="26"/>
                  </a:cxn>
                  <a:cxn ang="0">
                    <a:pos x="49" y="41"/>
                  </a:cxn>
                  <a:cxn ang="0">
                    <a:pos x="62" y="54"/>
                  </a:cxn>
                  <a:cxn ang="0">
                    <a:pos x="64" y="58"/>
                  </a:cxn>
                  <a:cxn ang="0">
                    <a:pos x="59" y="63"/>
                  </a:cxn>
                  <a:cxn ang="0">
                    <a:pos x="27" y="9"/>
                  </a:cxn>
                  <a:cxn ang="0">
                    <a:pos x="10" y="26"/>
                  </a:cxn>
                  <a:cxn ang="0">
                    <a:pos x="27" y="43"/>
                  </a:cxn>
                  <a:cxn ang="0">
                    <a:pos x="44" y="26"/>
                  </a:cxn>
                  <a:cxn ang="0">
                    <a:pos x="27" y="9"/>
                  </a:cxn>
                </a:cxnLst>
                <a:rect l="0" t="0" r="r" b="b"/>
                <a:pathLst>
                  <a:path w="64" h="63">
                    <a:moveTo>
                      <a:pt x="59" y="63"/>
                    </a:moveTo>
                    <a:cubicBezTo>
                      <a:pt x="57" y="63"/>
                      <a:pt x="56" y="62"/>
                      <a:pt x="55" y="61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38" y="51"/>
                      <a:pt x="33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6"/>
                    </a:cubicBezTo>
                    <a:cubicBezTo>
                      <a:pt x="54" y="32"/>
                      <a:pt x="52" y="37"/>
                      <a:pt x="49" y="4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5"/>
                      <a:pt x="64" y="57"/>
                      <a:pt x="64" y="58"/>
                    </a:cubicBezTo>
                    <a:cubicBezTo>
                      <a:pt x="64" y="61"/>
                      <a:pt x="61" y="63"/>
                      <a:pt x="59" y="63"/>
                    </a:cubicBezTo>
                    <a:close/>
                    <a:moveTo>
                      <a:pt x="27" y="9"/>
                    </a:moveTo>
                    <a:cubicBezTo>
                      <a:pt x="18" y="9"/>
                      <a:pt x="10" y="17"/>
                      <a:pt x="10" y="26"/>
                    </a:cubicBezTo>
                    <a:cubicBezTo>
                      <a:pt x="10" y="36"/>
                      <a:pt x="18" y="43"/>
                      <a:pt x="27" y="43"/>
                    </a:cubicBezTo>
                    <a:cubicBezTo>
                      <a:pt x="37" y="43"/>
                      <a:pt x="44" y="36"/>
                      <a:pt x="44" y="26"/>
                    </a:cubicBezTo>
                    <a:cubicBezTo>
                      <a:pt x="44" y="17"/>
                      <a:pt x="37" y="9"/>
                      <a:pt x="27" y="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+mn-ea"/>
                </a:endParaRPr>
              </a:p>
            </p:txBody>
          </p:sp>
          <p:sp>
            <p:nvSpPr>
              <p:cNvPr id="25" name="矩形: 圆顶角 24">
                <a:extLst>
                  <a:ext uri="{FF2B5EF4-FFF2-40B4-BE49-F238E27FC236}">
                    <a16:creationId xmlns:a16="http://schemas.microsoft.com/office/drawing/2014/main" id="{C7C1FAD9-7C4B-0EE0-7CA8-D07B796C37E5}"/>
                  </a:ext>
                </a:extLst>
              </p:cNvPr>
              <p:cNvSpPr/>
              <p:nvPr/>
            </p:nvSpPr>
            <p:spPr>
              <a:xfrm>
                <a:off x="2466723" y="3321777"/>
                <a:ext cx="2051082" cy="839871"/>
              </a:xfrm>
              <a:prstGeom prst="round2Same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FFFFFF"/>
                    </a:solidFill>
                    <a:latin typeface="+mn-ea"/>
                  </a:rPr>
                  <a:t>沉淀积累阶段（</a:t>
                </a:r>
                <a:r>
                  <a:rPr lang="en-US" altLang="zh-CN" b="1" dirty="0">
                    <a:solidFill>
                      <a:srgbClr val="FFFFFF"/>
                    </a:solidFill>
                    <a:latin typeface="+mn-ea"/>
                  </a:rPr>
                  <a:t>1990s-2010s</a:t>
                </a:r>
                <a:r>
                  <a:rPr lang="zh-CN" altLang="en-US" b="1" dirty="0">
                    <a:solidFill>
                      <a:srgbClr val="FFFFFF"/>
                    </a:solidFill>
                    <a:latin typeface="+mn-ea"/>
                  </a:rPr>
                  <a:t>）</a:t>
                </a: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E7512893-C54F-0DF6-129E-D0938879BE2F}"/>
                  </a:ext>
                </a:extLst>
              </p:cNvPr>
              <p:cNvSpPr/>
              <p:nvPr/>
            </p:nvSpPr>
            <p:spPr bwMode="auto">
              <a:xfrm>
                <a:off x="2057468" y="5082641"/>
                <a:ext cx="2759308" cy="1520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latin typeface="+mn-ea"/>
                  </a:rPr>
                  <a:t>2006</a:t>
                </a:r>
                <a:r>
                  <a:rPr lang="zh-CN" altLang="en-US" sz="1200" dirty="0">
                    <a:latin typeface="+mn-ea"/>
                  </a:rPr>
                  <a:t>年算力设备取得重大突破</a:t>
                </a:r>
                <a:endParaRPr lang="en-US" altLang="zh-CN" sz="1200" dirty="0">
                  <a:latin typeface="+mn-ea"/>
                </a:endParaRPr>
              </a:p>
              <a:p>
                <a:pPr marL="171450" indent="-171450" algn="ct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latin typeface="+mn-ea"/>
                  </a:rPr>
                  <a:t>2007</a:t>
                </a:r>
                <a:r>
                  <a:rPr lang="zh-CN" altLang="en-US" sz="1200" dirty="0">
                    <a:latin typeface="+mn-ea"/>
                  </a:rPr>
                  <a:t>年，世界第一部完全由人工智能创作的小说</a:t>
                </a:r>
                <a:r>
                  <a:rPr lang="en-US" altLang="zh-CN" sz="1200" dirty="0">
                    <a:latin typeface="+mn-ea"/>
                  </a:rPr>
                  <a:t>《1 The Road》</a:t>
                </a:r>
                <a:r>
                  <a:rPr lang="zh-CN" altLang="en-US" sz="1200" dirty="0">
                    <a:latin typeface="+mn-ea"/>
                  </a:rPr>
                  <a:t>问世</a:t>
                </a:r>
                <a:endParaRPr lang="en-US" altLang="zh-CN" sz="1200" dirty="0">
                  <a:latin typeface="+mn-ea"/>
                </a:endParaRPr>
              </a:p>
              <a:p>
                <a:pPr marL="171450" indent="-171450" algn="ct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latin typeface="+mn-ea"/>
                  </a:rPr>
                  <a:t>2012</a:t>
                </a:r>
                <a:r>
                  <a:rPr lang="zh-CN" altLang="en-US" sz="1200" dirty="0">
                    <a:latin typeface="+mn-ea"/>
                  </a:rPr>
                  <a:t>年，全自动同声传译系统</a:t>
                </a:r>
                <a:endParaRPr lang="en-US" altLang="zh-CN" sz="1200" dirty="0">
                  <a:latin typeface="+mn-ea"/>
                </a:endParaRPr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0B0BA55-2601-80F0-3BDB-BB21F29CBAC7}"/>
              </a:ext>
            </a:extLst>
          </p:cNvPr>
          <p:cNvGrpSpPr/>
          <p:nvPr/>
        </p:nvGrpSpPr>
        <p:grpSpPr>
          <a:xfrm>
            <a:off x="8803917" y="1771671"/>
            <a:ext cx="2847450" cy="4387830"/>
            <a:chOff x="6177657" y="1771671"/>
            <a:chExt cx="2847450" cy="438783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3A6A996-FA65-A6D6-71C5-36B6D2284BF0}"/>
                </a:ext>
              </a:extLst>
            </p:cNvPr>
            <p:cNvSpPr/>
            <p:nvPr/>
          </p:nvSpPr>
          <p:spPr>
            <a:xfrm>
              <a:off x="7449335" y="4434295"/>
              <a:ext cx="304098" cy="304090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>
                <a:latin typeface="+mn-ea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7ECD913-4D89-1AEE-8E05-62EC1A118D02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7601384" y="2423705"/>
              <a:ext cx="0" cy="2010590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42A5D33-5185-3FF1-4B5E-637B8A259FE5}"/>
                </a:ext>
              </a:extLst>
            </p:cNvPr>
            <p:cNvGrpSpPr/>
            <p:nvPr/>
          </p:nvGrpSpPr>
          <p:grpSpPr>
            <a:xfrm>
              <a:off x="6177657" y="1771671"/>
              <a:ext cx="2847450" cy="4387830"/>
              <a:chOff x="5610681" y="1771671"/>
              <a:chExt cx="2847450" cy="4387830"/>
            </a:xfrm>
          </p:grpSpPr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362108ED-2375-1490-E406-2060DC0EB6D0}"/>
                  </a:ext>
                </a:extLst>
              </p:cNvPr>
              <p:cNvSpPr/>
              <p:nvPr/>
            </p:nvSpPr>
            <p:spPr bwMode="auto">
              <a:xfrm>
                <a:off x="6744674" y="1771671"/>
                <a:ext cx="582896" cy="537610"/>
              </a:xfrm>
              <a:custGeom>
                <a:avLst/>
                <a:gdLst>
                  <a:gd name="connsiteX0" fmla="*/ 176147 w 578111"/>
                  <a:gd name="connsiteY0" fmla="*/ 221031 h 533197"/>
                  <a:gd name="connsiteX1" fmla="*/ 212154 w 578111"/>
                  <a:gd name="connsiteY1" fmla="*/ 256947 h 533197"/>
                  <a:gd name="connsiteX2" fmla="*/ 212154 w 578111"/>
                  <a:gd name="connsiteY2" fmla="*/ 348118 h 533197"/>
                  <a:gd name="connsiteX3" fmla="*/ 176147 w 578111"/>
                  <a:gd name="connsiteY3" fmla="*/ 384955 h 533197"/>
                  <a:gd name="connsiteX4" fmla="*/ 139217 w 578111"/>
                  <a:gd name="connsiteY4" fmla="*/ 348118 h 533197"/>
                  <a:gd name="connsiteX5" fmla="*/ 139217 w 578111"/>
                  <a:gd name="connsiteY5" fmla="*/ 256947 h 533197"/>
                  <a:gd name="connsiteX6" fmla="*/ 176147 w 578111"/>
                  <a:gd name="connsiteY6" fmla="*/ 221031 h 533197"/>
                  <a:gd name="connsiteX7" fmla="*/ 267503 w 578111"/>
                  <a:gd name="connsiteY7" fmla="*/ 184193 h 533197"/>
                  <a:gd name="connsiteX8" fmla="*/ 303437 w 578111"/>
                  <a:gd name="connsiteY8" fmla="*/ 221030 h 533197"/>
                  <a:gd name="connsiteX9" fmla="*/ 303437 w 578111"/>
                  <a:gd name="connsiteY9" fmla="*/ 348119 h 533197"/>
                  <a:gd name="connsiteX10" fmla="*/ 267503 w 578111"/>
                  <a:gd name="connsiteY10" fmla="*/ 384956 h 533197"/>
                  <a:gd name="connsiteX11" fmla="*/ 230648 w 578111"/>
                  <a:gd name="connsiteY11" fmla="*/ 348119 h 533197"/>
                  <a:gd name="connsiteX12" fmla="*/ 230648 w 578111"/>
                  <a:gd name="connsiteY12" fmla="*/ 221030 h 533197"/>
                  <a:gd name="connsiteX13" fmla="*/ 267503 w 578111"/>
                  <a:gd name="connsiteY13" fmla="*/ 184193 h 533197"/>
                  <a:gd name="connsiteX14" fmla="*/ 357937 w 578111"/>
                  <a:gd name="connsiteY14" fmla="*/ 148390 h 533197"/>
                  <a:gd name="connsiteX15" fmla="*/ 394867 w 578111"/>
                  <a:gd name="connsiteY15" fmla="*/ 184289 h 533197"/>
                  <a:gd name="connsiteX16" fmla="*/ 394867 w 578111"/>
                  <a:gd name="connsiteY16" fmla="*/ 348136 h 533197"/>
                  <a:gd name="connsiteX17" fmla="*/ 357937 w 578111"/>
                  <a:gd name="connsiteY17" fmla="*/ 384955 h 533197"/>
                  <a:gd name="connsiteX18" fmla="*/ 321930 w 578111"/>
                  <a:gd name="connsiteY18" fmla="*/ 348136 h 533197"/>
                  <a:gd name="connsiteX19" fmla="*/ 321930 w 578111"/>
                  <a:gd name="connsiteY19" fmla="*/ 184289 h 533197"/>
                  <a:gd name="connsiteX20" fmla="*/ 357937 w 578111"/>
                  <a:gd name="connsiteY20" fmla="*/ 148390 h 533197"/>
                  <a:gd name="connsiteX21" fmla="*/ 267469 w 578111"/>
                  <a:gd name="connsiteY21" fmla="*/ 0 h 533197"/>
                  <a:gd name="connsiteX22" fmla="*/ 529404 w 578111"/>
                  <a:gd name="connsiteY22" fmla="*/ 218252 h 533197"/>
                  <a:gd name="connsiteX23" fmla="*/ 566296 w 578111"/>
                  <a:gd name="connsiteY23" fmla="*/ 218252 h 533197"/>
                  <a:gd name="connsiteX24" fmla="*/ 576441 w 578111"/>
                  <a:gd name="connsiteY24" fmla="*/ 224698 h 533197"/>
                  <a:gd name="connsiteX25" fmla="*/ 575519 w 578111"/>
                  <a:gd name="connsiteY25" fmla="*/ 237590 h 533197"/>
                  <a:gd name="connsiteX26" fmla="*/ 514647 w 578111"/>
                  <a:gd name="connsiteY26" fmla="*/ 310341 h 533197"/>
                  <a:gd name="connsiteX27" fmla="*/ 505424 w 578111"/>
                  <a:gd name="connsiteY27" fmla="*/ 314945 h 533197"/>
                  <a:gd name="connsiteX28" fmla="*/ 496201 w 578111"/>
                  <a:gd name="connsiteY28" fmla="*/ 310341 h 533197"/>
                  <a:gd name="connsiteX29" fmla="*/ 435328 w 578111"/>
                  <a:gd name="connsiteY29" fmla="*/ 237590 h 533197"/>
                  <a:gd name="connsiteX30" fmla="*/ 433484 w 578111"/>
                  <a:gd name="connsiteY30" fmla="*/ 224698 h 533197"/>
                  <a:gd name="connsiteX31" fmla="*/ 444551 w 578111"/>
                  <a:gd name="connsiteY31" fmla="*/ 218252 h 533197"/>
                  <a:gd name="connsiteX32" fmla="*/ 480521 w 578111"/>
                  <a:gd name="connsiteY32" fmla="*/ 218252 h 533197"/>
                  <a:gd name="connsiteX33" fmla="*/ 267469 w 578111"/>
                  <a:gd name="connsiteY33" fmla="*/ 47886 h 533197"/>
                  <a:gd name="connsiteX34" fmla="*/ 48882 w 578111"/>
                  <a:gd name="connsiteY34" fmla="*/ 266138 h 533197"/>
                  <a:gd name="connsiteX35" fmla="*/ 267469 w 578111"/>
                  <a:gd name="connsiteY35" fmla="*/ 484390 h 533197"/>
                  <a:gd name="connsiteX36" fmla="*/ 456541 w 578111"/>
                  <a:gd name="connsiteY36" fmla="*/ 375724 h 533197"/>
                  <a:gd name="connsiteX37" fmla="*/ 489744 w 578111"/>
                  <a:gd name="connsiteY37" fmla="*/ 366515 h 533197"/>
                  <a:gd name="connsiteX38" fmla="*/ 498967 w 578111"/>
                  <a:gd name="connsiteY38" fmla="*/ 399668 h 533197"/>
                  <a:gd name="connsiteX39" fmla="*/ 267469 w 578111"/>
                  <a:gd name="connsiteY39" fmla="*/ 533197 h 533197"/>
                  <a:gd name="connsiteX40" fmla="*/ 0 w 578111"/>
                  <a:gd name="connsiteY40" fmla="*/ 266138 h 533197"/>
                  <a:gd name="connsiteX41" fmla="*/ 267469 w 578111"/>
                  <a:gd name="connsiteY41" fmla="*/ 0 h 53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578111" h="533197">
                    <a:moveTo>
                      <a:pt x="176147" y="221031"/>
                    </a:moveTo>
                    <a:cubicBezTo>
                      <a:pt x="196459" y="221031"/>
                      <a:pt x="212154" y="237608"/>
                      <a:pt x="212154" y="256947"/>
                    </a:cubicBezTo>
                    <a:lnTo>
                      <a:pt x="212154" y="348118"/>
                    </a:lnTo>
                    <a:cubicBezTo>
                      <a:pt x="212154" y="368378"/>
                      <a:pt x="196459" y="384955"/>
                      <a:pt x="176147" y="384955"/>
                    </a:cubicBezTo>
                    <a:cubicBezTo>
                      <a:pt x="155836" y="384955"/>
                      <a:pt x="139217" y="368378"/>
                      <a:pt x="139217" y="348118"/>
                    </a:cubicBezTo>
                    <a:lnTo>
                      <a:pt x="139217" y="256947"/>
                    </a:lnTo>
                    <a:cubicBezTo>
                      <a:pt x="139217" y="237608"/>
                      <a:pt x="155836" y="221031"/>
                      <a:pt x="176147" y="221031"/>
                    </a:cubicBezTo>
                    <a:close/>
                    <a:moveTo>
                      <a:pt x="267503" y="184193"/>
                    </a:moveTo>
                    <a:cubicBezTo>
                      <a:pt x="286852" y="184193"/>
                      <a:pt x="303437" y="200770"/>
                      <a:pt x="303437" y="221030"/>
                    </a:cubicBezTo>
                    <a:lnTo>
                      <a:pt x="303437" y="348119"/>
                    </a:lnTo>
                    <a:cubicBezTo>
                      <a:pt x="303437" y="368379"/>
                      <a:pt x="287774" y="384956"/>
                      <a:pt x="267503" y="384956"/>
                    </a:cubicBezTo>
                    <a:cubicBezTo>
                      <a:pt x="247233" y="384956"/>
                      <a:pt x="230648" y="368379"/>
                      <a:pt x="230648" y="348119"/>
                    </a:cubicBezTo>
                    <a:lnTo>
                      <a:pt x="230648" y="221030"/>
                    </a:lnTo>
                    <a:cubicBezTo>
                      <a:pt x="230648" y="200770"/>
                      <a:pt x="247233" y="184193"/>
                      <a:pt x="267503" y="184193"/>
                    </a:cubicBezTo>
                    <a:close/>
                    <a:moveTo>
                      <a:pt x="357937" y="148390"/>
                    </a:moveTo>
                    <a:cubicBezTo>
                      <a:pt x="378249" y="148390"/>
                      <a:pt x="394867" y="164959"/>
                      <a:pt x="394867" y="184289"/>
                    </a:cubicBezTo>
                    <a:lnTo>
                      <a:pt x="394867" y="348136"/>
                    </a:lnTo>
                    <a:cubicBezTo>
                      <a:pt x="394867" y="368386"/>
                      <a:pt x="378249" y="384955"/>
                      <a:pt x="357937" y="384955"/>
                    </a:cubicBezTo>
                    <a:cubicBezTo>
                      <a:pt x="338549" y="384955"/>
                      <a:pt x="321930" y="368386"/>
                      <a:pt x="321930" y="348136"/>
                    </a:cubicBezTo>
                    <a:lnTo>
                      <a:pt x="321930" y="184289"/>
                    </a:lnTo>
                    <a:cubicBezTo>
                      <a:pt x="321930" y="164959"/>
                      <a:pt x="338549" y="148390"/>
                      <a:pt x="357937" y="148390"/>
                    </a:cubicBezTo>
                    <a:close/>
                    <a:moveTo>
                      <a:pt x="267469" y="0"/>
                    </a:moveTo>
                    <a:cubicBezTo>
                      <a:pt x="397514" y="0"/>
                      <a:pt x="507268" y="93931"/>
                      <a:pt x="529404" y="218252"/>
                    </a:cubicBezTo>
                    <a:lnTo>
                      <a:pt x="566296" y="218252"/>
                    </a:lnTo>
                    <a:cubicBezTo>
                      <a:pt x="570907" y="218252"/>
                      <a:pt x="574597" y="221014"/>
                      <a:pt x="576441" y="224698"/>
                    </a:cubicBezTo>
                    <a:cubicBezTo>
                      <a:pt x="579208" y="229302"/>
                      <a:pt x="578286" y="233907"/>
                      <a:pt x="575519" y="237590"/>
                    </a:cubicBezTo>
                    <a:lnTo>
                      <a:pt x="514647" y="310341"/>
                    </a:lnTo>
                    <a:cubicBezTo>
                      <a:pt x="511880" y="313104"/>
                      <a:pt x="509113" y="314945"/>
                      <a:pt x="505424" y="314945"/>
                    </a:cubicBezTo>
                    <a:cubicBezTo>
                      <a:pt x="501734" y="314945"/>
                      <a:pt x="498045" y="313104"/>
                      <a:pt x="496201" y="310341"/>
                    </a:cubicBezTo>
                    <a:lnTo>
                      <a:pt x="435328" y="237590"/>
                    </a:lnTo>
                    <a:cubicBezTo>
                      <a:pt x="431639" y="233907"/>
                      <a:pt x="431639" y="229302"/>
                      <a:pt x="433484" y="224698"/>
                    </a:cubicBezTo>
                    <a:cubicBezTo>
                      <a:pt x="435328" y="221014"/>
                      <a:pt x="439940" y="218252"/>
                      <a:pt x="444551" y="218252"/>
                    </a:cubicBezTo>
                    <a:lnTo>
                      <a:pt x="480521" y="218252"/>
                    </a:lnTo>
                    <a:cubicBezTo>
                      <a:pt x="458386" y="120637"/>
                      <a:pt x="370767" y="47886"/>
                      <a:pt x="267469" y="47886"/>
                    </a:cubicBezTo>
                    <a:cubicBezTo>
                      <a:pt x="146647" y="47886"/>
                      <a:pt x="48882" y="146422"/>
                      <a:pt x="48882" y="266138"/>
                    </a:cubicBezTo>
                    <a:cubicBezTo>
                      <a:pt x="48882" y="386775"/>
                      <a:pt x="146647" y="484390"/>
                      <a:pt x="267469" y="484390"/>
                    </a:cubicBezTo>
                    <a:cubicBezTo>
                      <a:pt x="344942" y="484390"/>
                      <a:pt x="417805" y="442949"/>
                      <a:pt x="456541" y="375724"/>
                    </a:cubicBezTo>
                    <a:cubicBezTo>
                      <a:pt x="462998" y="363753"/>
                      <a:pt x="477754" y="360069"/>
                      <a:pt x="489744" y="366515"/>
                    </a:cubicBezTo>
                    <a:cubicBezTo>
                      <a:pt x="501734" y="373883"/>
                      <a:pt x="505424" y="388617"/>
                      <a:pt x="498967" y="399668"/>
                    </a:cubicBezTo>
                    <a:cubicBezTo>
                      <a:pt x="451008" y="482548"/>
                      <a:pt x="362466" y="533197"/>
                      <a:pt x="267469" y="533197"/>
                    </a:cubicBezTo>
                    <a:cubicBezTo>
                      <a:pt x="119900" y="533197"/>
                      <a:pt x="0" y="413481"/>
                      <a:pt x="0" y="266138"/>
                    </a:cubicBezTo>
                    <a:cubicBezTo>
                      <a:pt x="0" y="119716"/>
                      <a:pt x="119900" y="0"/>
                      <a:pt x="2674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+mn-ea"/>
                </a:endParaRPr>
              </a:p>
            </p:txBody>
          </p:sp>
          <p:sp>
            <p:nvSpPr>
              <p:cNvPr id="19" name="矩形: 圆顶角 18">
                <a:extLst>
                  <a:ext uri="{FF2B5EF4-FFF2-40B4-BE49-F238E27FC236}">
                    <a16:creationId xmlns:a16="http://schemas.microsoft.com/office/drawing/2014/main" id="{E99501F7-8B21-8893-24F1-6AEC2C943565}"/>
                  </a:ext>
                </a:extLst>
              </p:cNvPr>
              <p:cNvSpPr/>
              <p:nvPr/>
            </p:nvSpPr>
            <p:spPr>
              <a:xfrm>
                <a:off x="6008866" y="3017878"/>
                <a:ext cx="2051080" cy="839871"/>
              </a:xfrm>
              <a:prstGeom prst="round2Same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zh-CN" altLang="en-US" b="1" dirty="0">
                    <a:solidFill>
                      <a:srgbClr val="FFFFFF"/>
                    </a:solidFill>
                    <a:latin typeface="+mn-ea"/>
                  </a:rPr>
                  <a:t>快速发展阶段（</a:t>
                </a:r>
                <a:r>
                  <a:rPr lang="en-US" altLang="zh-CN" b="1" dirty="0">
                    <a:solidFill>
                      <a:srgbClr val="FFFFFF"/>
                    </a:solidFill>
                    <a:latin typeface="+mn-ea"/>
                  </a:rPr>
                  <a:t>2010s</a:t>
                </a:r>
                <a:r>
                  <a:rPr lang="zh-CN" altLang="en-US" b="1" dirty="0">
                    <a:solidFill>
                      <a:srgbClr val="FFFFFF"/>
                    </a:solidFill>
                    <a:latin typeface="+mn-ea"/>
                  </a:rPr>
                  <a:t>至今）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82D785E-79AC-5A68-6C59-BBD2C9B91526}"/>
                  </a:ext>
                </a:extLst>
              </p:cNvPr>
              <p:cNvSpPr/>
              <p:nvPr/>
            </p:nvSpPr>
            <p:spPr bwMode="auto">
              <a:xfrm>
                <a:off x="5610681" y="5010841"/>
                <a:ext cx="2847450" cy="1148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ct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latin typeface="+mn-ea"/>
                  </a:rPr>
                  <a:t>2014</a:t>
                </a:r>
                <a:r>
                  <a:rPr lang="zh-CN" altLang="en-US" sz="1200" dirty="0">
                    <a:latin typeface="+mn-ea"/>
                  </a:rPr>
                  <a:t>年，对抗生产网络</a:t>
                </a:r>
                <a:r>
                  <a:rPr lang="en-US" altLang="zh-CN" sz="1200" dirty="0">
                    <a:latin typeface="+mn-ea"/>
                  </a:rPr>
                  <a:t>GAN</a:t>
                </a:r>
                <a:r>
                  <a:rPr lang="zh-CN" altLang="en-US" sz="1200" dirty="0">
                    <a:latin typeface="+mn-ea"/>
                  </a:rPr>
                  <a:t>出现</a:t>
                </a:r>
                <a:endParaRPr lang="en-US" altLang="zh-CN" sz="1200" dirty="0">
                  <a:latin typeface="+mn-ea"/>
                </a:endParaRPr>
              </a:p>
              <a:p>
                <a:pPr marL="171450" indent="-171450" algn="ct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latin typeface="+mn-ea"/>
                  </a:rPr>
                  <a:t>2021</a:t>
                </a:r>
                <a:r>
                  <a:rPr lang="zh-CN" altLang="en-US" sz="1200" dirty="0">
                    <a:latin typeface="+mn-ea"/>
                  </a:rPr>
                  <a:t>年，</a:t>
                </a:r>
                <a:r>
                  <a:rPr lang="en-US" altLang="zh-CN" sz="1200" dirty="0">
                    <a:latin typeface="+mn-ea"/>
                  </a:rPr>
                  <a:t>CLIP</a:t>
                </a:r>
                <a:r>
                  <a:rPr lang="zh-CN" altLang="en-US" sz="1200" dirty="0">
                    <a:latin typeface="+mn-ea"/>
                  </a:rPr>
                  <a:t>模型和</a:t>
                </a:r>
                <a:r>
                  <a:rPr lang="en-US" altLang="zh-CN" sz="1200" dirty="0">
                    <a:latin typeface="+mn-ea"/>
                  </a:rPr>
                  <a:t>DALL-E</a:t>
                </a:r>
              </a:p>
              <a:p>
                <a:pPr marL="171450" indent="-171450" algn="ctr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200" dirty="0">
                    <a:latin typeface="+mn-ea"/>
                  </a:rPr>
                  <a:t>2022</a:t>
                </a:r>
                <a:r>
                  <a:rPr lang="zh-CN" altLang="en-US" sz="1200" dirty="0">
                    <a:latin typeface="+mn-ea"/>
                  </a:rPr>
                  <a:t>年，</a:t>
                </a:r>
                <a:r>
                  <a:rPr lang="en-US" altLang="zh-CN" sz="1200" dirty="0">
                    <a:latin typeface="+mn-ea"/>
                  </a:rPr>
                  <a:t>Diffusion</a:t>
                </a:r>
              </a:p>
              <a:p>
                <a:pPr algn="ctr">
                  <a:lnSpc>
                    <a:spcPct val="120000"/>
                  </a:lnSpc>
                </a:pPr>
                <a:endParaRPr lang="en-US" altLang="zh-CN" sz="1200" dirty="0">
                  <a:latin typeface="+mn-ea"/>
                </a:endParaRPr>
              </a:p>
            </p:txBody>
          </p:sp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4308C7A-5BE7-383E-DF94-EA43C459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AIGC</a:t>
            </a:r>
            <a:r>
              <a:rPr lang="zh-CN" altLang="en-US" dirty="0"/>
              <a:t>的发展历程</a:t>
            </a:r>
          </a:p>
        </p:txBody>
      </p:sp>
    </p:spTree>
    <p:extLst>
      <p:ext uri="{BB962C8B-B14F-4D97-AF65-F5344CB8AC3E}">
        <p14:creationId xmlns:p14="http://schemas.microsoft.com/office/powerpoint/2010/main" val="71440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F7C643-3ADD-C4A5-0639-1A3D919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文生图（</a:t>
            </a:r>
            <a:r>
              <a:rPr lang="en-US" altLang="zh-CN" dirty="0"/>
              <a:t>text-to-image-model</a:t>
            </a:r>
            <a:r>
              <a:rPr lang="zh-CN" altLang="en-US" dirty="0"/>
              <a:t>）是什么？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41BEB2-CEDC-9B01-0D15-BC15B42F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248" y="2128695"/>
            <a:ext cx="9348803" cy="40054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9A2F56-1E32-9F7F-0417-2FAC16F8FB9E}"/>
              </a:ext>
            </a:extLst>
          </p:cNvPr>
          <p:cNvSpPr/>
          <p:nvPr/>
        </p:nvSpPr>
        <p:spPr>
          <a:xfrm>
            <a:off x="1415248" y="1455577"/>
            <a:ext cx="9348803" cy="466530"/>
          </a:xfrm>
          <a:prstGeom prst="rect">
            <a:avLst/>
          </a:prstGeom>
          <a:solidFill>
            <a:srgbClr val="D7E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其核心功能为仅根据文本提示作为输入来生成的图像（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text2img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01588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BE09A46-F18B-BFA8-3A37-2E6C7E028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49" y="2128695"/>
            <a:ext cx="9336102" cy="406103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F7C643-3ADD-C4A5-0639-1A3D9196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文生图（</a:t>
            </a:r>
            <a:r>
              <a:rPr lang="en-US" altLang="zh-CN" dirty="0"/>
              <a:t>text-to-image-model</a:t>
            </a:r>
            <a:r>
              <a:rPr lang="zh-CN" altLang="en-US" dirty="0"/>
              <a:t>）是什么？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9A2F56-1E32-9F7F-0417-2FAC16F8FB9E}"/>
              </a:ext>
            </a:extLst>
          </p:cNvPr>
          <p:cNvSpPr/>
          <p:nvPr/>
        </p:nvSpPr>
        <p:spPr>
          <a:xfrm>
            <a:off x="1415248" y="1455577"/>
            <a:ext cx="9348803" cy="466530"/>
          </a:xfrm>
          <a:prstGeom prst="rect">
            <a:avLst/>
          </a:prstGeom>
          <a:solidFill>
            <a:srgbClr val="D7E8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也可以用它对图像根据文字描述进行修改（即输入为文本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+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图像）</a:t>
            </a:r>
          </a:p>
        </p:txBody>
      </p:sp>
    </p:spTree>
    <p:extLst>
      <p:ext uri="{BB962C8B-B14F-4D97-AF65-F5344CB8AC3E}">
        <p14:creationId xmlns:p14="http://schemas.microsoft.com/office/powerpoint/2010/main" val="24104994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EFB332"/>
      </a:accent1>
      <a:accent2>
        <a:srgbClr val="3DBCA6"/>
      </a:accent2>
      <a:accent3>
        <a:srgbClr val="B981B9"/>
      </a:accent3>
      <a:accent4>
        <a:srgbClr val="63BAE2"/>
      </a:accent4>
      <a:accent5>
        <a:srgbClr val="FA874E"/>
      </a:accent5>
      <a:accent6>
        <a:srgbClr val="B2B0B0"/>
      </a:accent6>
      <a:hlink>
        <a:srgbClr val="F84D4D"/>
      </a:hlink>
      <a:folHlink>
        <a:srgbClr val="979797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1810</Words>
  <Application>Microsoft Office PowerPoint</Application>
  <PresentationFormat>宽屏</PresentationFormat>
  <Paragraphs>93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Arial</vt:lpstr>
      <vt:lpstr>Wingdings</vt:lpstr>
      <vt:lpstr>Designed by OfficePLUS</vt:lpstr>
      <vt:lpstr>AI数字艺术创作 初探AI绘图</vt:lpstr>
      <vt:lpstr>PowerPoint 演示文稿</vt:lpstr>
      <vt:lpstr>PowerPoint 演示文稿</vt:lpstr>
      <vt:lpstr>学习目标</vt:lpstr>
      <vt:lpstr>PowerPoint 演示文稿</vt:lpstr>
      <vt:lpstr>AIGC的定义</vt:lpstr>
      <vt:lpstr>AIGC的发展历程</vt:lpstr>
      <vt:lpstr>文生图（text-to-image-model）是什么？</vt:lpstr>
      <vt:lpstr>文生图（text-to-image-model）是什么？</vt:lpstr>
      <vt:lpstr>文生图（text-to-image-model）的技术原理</vt:lpstr>
      <vt:lpstr>文生图（text-to-image-model）的技术原理</vt:lpstr>
      <vt:lpstr>文生图（text-to-image-model）的技术原理</vt:lpstr>
      <vt:lpstr>文生图（text-to-image-model）的技术原理</vt:lpstr>
      <vt:lpstr>PowerPoint 演示文稿</vt:lpstr>
      <vt:lpstr>扩散</vt:lpstr>
      <vt:lpstr>扩散</vt:lpstr>
      <vt:lpstr>扩散</vt:lpstr>
      <vt:lpstr>扩散</vt:lpstr>
      <vt:lpstr>PowerPoint 演示文稿</vt:lpstr>
      <vt:lpstr>扩散</vt:lpstr>
      <vt:lpstr> Stable Diffusion实战操作</vt:lpstr>
      <vt:lpstr> 作业</vt:lpstr>
      <vt:lpstr>谢谢！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S A</cp:lastModifiedBy>
  <cp:revision>35</cp:revision>
  <cp:lastPrinted>2024-02-28T16:00:00Z</cp:lastPrinted>
  <dcterms:created xsi:type="dcterms:W3CDTF">2024-02-28T16:00:00Z</dcterms:created>
  <dcterms:modified xsi:type="dcterms:W3CDTF">2024-09-03T07:52:38Z</dcterms:modified>
</cp:coreProperties>
</file>